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48" r:id="rId1"/>
  </p:sldMasterIdLst>
  <p:notesMasterIdLst>
    <p:notesMasterId r:id="rId100"/>
  </p:notesMasterIdLst>
  <p:sldIdLst>
    <p:sldId id="256" r:id="rId2"/>
    <p:sldId id="264" r:id="rId3"/>
    <p:sldId id="258" r:id="rId4"/>
    <p:sldId id="259" r:id="rId5"/>
    <p:sldId id="1455" r:id="rId6"/>
    <p:sldId id="266" r:id="rId7"/>
    <p:sldId id="268" r:id="rId8"/>
    <p:sldId id="269" r:id="rId9"/>
    <p:sldId id="270" r:id="rId10"/>
    <p:sldId id="271" r:id="rId11"/>
    <p:sldId id="272" r:id="rId12"/>
    <p:sldId id="273" r:id="rId13"/>
    <p:sldId id="274" r:id="rId14"/>
    <p:sldId id="1440" r:id="rId15"/>
    <p:sldId id="1534" r:id="rId16"/>
    <p:sldId id="280" r:id="rId17"/>
    <p:sldId id="281" r:id="rId18"/>
    <p:sldId id="282" r:id="rId19"/>
    <p:sldId id="283" r:id="rId20"/>
    <p:sldId id="1458" r:id="rId21"/>
    <p:sldId id="293" r:id="rId22"/>
    <p:sldId id="294" r:id="rId23"/>
    <p:sldId id="1466" r:id="rId24"/>
    <p:sldId id="1442" r:id="rId25"/>
    <p:sldId id="1535" r:id="rId26"/>
    <p:sldId id="1459" r:id="rId27"/>
    <p:sldId id="1460" r:id="rId28"/>
    <p:sldId id="1461" r:id="rId29"/>
    <p:sldId id="1462" r:id="rId30"/>
    <p:sldId id="1463" r:id="rId31"/>
    <p:sldId id="1464" r:id="rId32"/>
    <p:sldId id="1444" r:id="rId33"/>
    <p:sldId id="1536" r:id="rId34"/>
    <p:sldId id="1468" r:id="rId35"/>
    <p:sldId id="1469" r:id="rId36"/>
    <p:sldId id="1485" r:id="rId37"/>
    <p:sldId id="1486" r:id="rId38"/>
    <p:sldId id="1487" r:id="rId39"/>
    <p:sldId id="1470" r:id="rId40"/>
    <p:sldId id="1446" r:id="rId41"/>
    <p:sldId id="1537" r:id="rId42"/>
    <p:sldId id="1480" r:id="rId43"/>
    <p:sldId id="1481" r:id="rId44"/>
    <p:sldId id="1471" r:id="rId45"/>
    <p:sldId id="1472" r:id="rId46"/>
    <p:sldId id="1473" r:id="rId47"/>
    <p:sldId id="1474" r:id="rId48"/>
    <p:sldId id="1475" r:id="rId49"/>
    <p:sldId id="1476" r:id="rId50"/>
    <p:sldId id="1477" r:id="rId51"/>
    <p:sldId id="1478" r:id="rId52"/>
    <p:sldId id="1479" r:id="rId53"/>
    <p:sldId id="1448" r:id="rId54"/>
    <p:sldId id="1538" r:id="rId55"/>
    <p:sldId id="1488" r:id="rId56"/>
    <p:sldId id="1493" r:id="rId57"/>
    <p:sldId id="1494" r:id="rId58"/>
    <p:sldId id="1495" r:id="rId59"/>
    <p:sldId id="1496" r:id="rId60"/>
    <p:sldId id="1497" r:id="rId61"/>
    <p:sldId id="1498" r:id="rId62"/>
    <p:sldId id="1499" r:id="rId63"/>
    <p:sldId id="1503" r:id="rId64"/>
    <p:sldId id="1504" r:id="rId65"/>
    <p:sldId id="1505" r:id="rId66"/>
    <p:sldId id="1502" r:id="rId67"/>
    <p:sldId id="1500" r:id="rId68"/>
    <p:sldId id="1539" r:id="rId69"/>
    <p:sldId id="1506" r:id="rId70"/>
    <p:sldId id="1507" r:id="rId71"/>
    <p:sldId id="1508" r:id="rId72"/>
    <p:sldId id="1509" r:id="rId73"/>
    <p:sldId id="1510" r:id="rId74"/>
    <p:sldId id="1511" r:id="rId75"/>
    <p:sldId id="1450" r:id="rId76"/>
    <p:sldId id="1540" r:id="rId77"/>
    <p:sldId id="1512" r:id="rId78"/>
    <p:sldId id="1513" r:id="rId79"/>
    <p:sldId id="1514" r:id="rId80"/>
    <p:sldId id="1515" r:id="rId81"/>
    <p:sldId id="1519" r:id="rId82"/>
    <p:sldId id="1521" r:id="rId83"/>
    <p:sldId id="1522" r:id="rId84"/>
    <p:sldId id="1523" r:id="rId85"/>
    <p:sldId id="1524" r:id="rId86"/>
    <p:sldId id="1452" r:id="rId87"/>
    <p:sldId id="1453" r:id="rId88"/>
    <p:sldId id="1525" r:id="rId89"/>
    <p:sldId id="1526" r:id="rId90"/>
    <p:sldId id="1527" r:id="rId91"/>
    <p:sldId id="1528" r:id="rId92"/>
    <p:sldId id="1529" r:id="rId93"/>
    <p:sldId id="1531" r:id="rId94"/>
    <p:sldId id="1532" r:id="rId95"/>
    <p:sldId id="1533" r:id="rId96"/>
    <p:sldId id="1482" r:id="rId97"/>
    <p:sldId id="1483" r:id="rId98"/>
    <p:sldId id="1484" r:id="rId9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9302A"/>
    <a:srgbClr val="323232"/>
    <a:srgbClr val="FFCA08"/>
    <a:srgbClr val="B3B3B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812" autoAdjust="0"/>
    <p:restoredTop sz="94660"/>
  </p:normalViewPr>
  <p:slideViewPr>
    <p:cSldViewPr snapToGrid="0">
      <p:cViewPr varScale="1">
        <p:scale>
          <a:sx n="128" d="100"/>
          <a:sy n="128" d="100"/>
        </p:scale>
        <p:origin x="20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viewProps" Target="view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3711D6-A39D-427C-A1F8-821D3D808D1C}" type="datetimeFigureOut">
              <a:rPr lang="en-US" smtClean="0"/>
              <a:t>7/30/20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AE4137-9C57-4BE7-8509-9D67AAFC4A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5192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5C55BB-6CAD-864E-9B58-B11C36E0B9F9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24729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5C55BB-6CAD-864E-9B58-B11C36E0B9F9}" type="slidenum">
              <a:rPr lang="en-US" smtClean="0"/>
              <a:pPr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5056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5C55BB-6CAD-864E-9B58-B11C36E0B9F9}" type="slidenum">
              <a:rPr lang="en-US" smtClean="0"/>
              <a:pPr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8332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5C55BB-6CAD-864E-9B58-B11C36E0B9F9}" type="slidenum">
              <a:rPr lang="en-US" smtClean="0"/>
              <a:pPr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2226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5C55BB-6CAD-864E-9B58-B11C36E0B9F9}" type="slidenum">
              <a:rPr lang="en-US" smtClean="0"/>
              <a:pPr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7889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5C55BB-6CAD-864E-9B58-B11C36E0B9F9}" type="slidenum">
              <a:rPr lang="en-US" smtClean="0"/>
              <a:pPr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8540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5C55BB-6CAD-864E-9B58-B11C36E0B9F9}" type="slidenum">
              <a:rPr lang="en-US" smtClean="0"/>
              <a:pPr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2006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5C55BB-6CAD-864E-9B58-B11C36E0B9F9}" type="slidenum">
              <a:rPr lang="en-US" smtClean="0"/>
              <a:pPr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5414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5C55BB-6CAD-864E-9B58-B11C36E0B9F9}" type="slidenum">
              <a:rPr lang="en-US" smtClean="0"/>
              <a:pPr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7597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5C55BB-6CAD-864E-9B58-B11C36E0B9F9}" type="slidenum">
              <a:rPr lang="en-US" smtClean="0"/>
              <a:pPr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4260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 b="1" i="0">
                <a:solidFill>
                  <a:schemeClr val="accent1"/>
                </a:solidFill>
                <a:latin typeface="Dagny OT" panose="020B0504020201020104" pitchFamily="34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>
            <a:lvl1pPr>
              <a:defRPr b="1" i="0">
                <a:latin typeface="Dagny OT" panose="020B0504020201020104" pitchFamily="34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414076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1" i="0" cap="all">
                <a:solidFill>
                  <a:schemeClr val="accent1"/>
                </a:solidFill>
                <a:latin typeface="Dagny OT" panose="020B0504020201020104" pitchFamily="34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>
            <a:lvl1pPr>
              <a:defRPr b="1" i="0">
                <a:latin typeface="Dagny OT" panose="020B0504020201020104" pitchFamily="34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409326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409326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>
            <a:lvl1pPr>
              <a:defRPr b="1" i="0">
                <a:latin typeface="Dagny OT" panose="020B0504020201020104" pitchFamily="34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1" i="0">
                <a:solidFill>
                  <a:schemeClr val="accent1">
                    <a:lumMod val="75000"/>
                    <a:lumOff val="25000"/>
                  </a:schemeClr>
                </a:solidFill>
                <a:latin typeface="Dagny OT" panose="020B0504020201020104" pitchFamily="34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7818" y="5155854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1" i="0">
                <a:solidFill>
                  <a:schemeClr val="accent1"/>
                </a:solidFill>
                <a:latin typeface="Dagny OT" panose="020B0504020201020104" pitchFamily="34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416386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47817" y="5722592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9852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11D1823-71AC-C84D-B943-8C2A8C50BEB7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6620" y="6455225"/>
            <a:ext cx="274320" cy="27432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495EC8F-8918-2F41-8F54-4FBB57B64247}"/>
              </a:ext>
            </a:extLst>
          </p:cNvPr>
          <p:cNvSpPr txBox="1"/>
          <p:nvPr userDrawn="1"/>
        </p:nvSpPr>
        <p:spPr>
          <a:xfrm>
            <a:off x="9037320" y="6407719"/>
            <a:ext cx="2377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B3B3B3"/>
                </a:solidFill>
              </a:rPr>
              <a:t>data-action-lab.com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8D64C56-5FE3-0C49-B10F-963CBFE69541}"/>
              </a:ext>
            </a:extLst>
          </p:cNvPr>
          <p:cNvPicPr/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840" y="6446926"/>
            <a:ext cx="4097020" cy="273946"/>
          </a:xfrm>
          <a:prstGeom prst="rect">
            <a:avLst/>
          </a:prstGeom>
        </p:spPr>
      </p:pic>
      <p:pic>
        <p:nvPicPr>
          <p:cNvPr id="13" name="Picture 12" descr="A picture containing drawing&#10;&#10;Description automatically generated">
            <a:extLst>
              <a:ext uri="{FF2B5EF4-FFF2-40B4-BE49-F238E27FC236}">
                <a16:creationId xmlns:a16="http://schemas.microsoft.com/office/drawing/2014/main" id="{24241EA0-73DC-6F49-87A8-5A6F7BC195A4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4704913" y="6447099"/>
            <a:ext cx="787228" cy="2736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4" r:id="rId5"/>
    <p:sldLayoutId id="2147483655" r:id="rId6"/>
    <p:sldLayoutId id="2147483656" r:id="rId7"/>
    <p:sldLayoutId id="2147483657" r:id="rId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0" indent="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None/>
        <a:defRPr sz="2400" kern="1200">
          <a:solidFill>
            <a:srgbClr val="323232"/>
          </a:solidFill>
          <a:latin typeface="Dagny OT" panose="020B0504020201020104" pitchFamily="34" charset="77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2000" kern="1200">
          <a:solidFill>
            <a:srgbClr val="323232"/>
          </a:solidFill>
          <a:latin typeface="Dagny OT" panose="020B0504020201020104" pitchFamily="34" charset="77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rgbClr val="323232"/>
          </a:solidFill>
          <a:latin typeface="Dagny OT" panose="020B0504020201020104" pitchFamily="34" charset="77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rgbClr val="323232"/>
          </a:solidFill>
          <a:latin typeface="Dagny OT" panose="020B0504020201020104" pitchFamily="34" charset="77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hyperlink" Target="data-action-lab.com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1.png"/><Relationship Id="rId7" Type="http://schemas.openxmlformats.org/officeDocument/2006/relationships/image" Target="../media/image2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dailycatdrawings.tumblr.com/" TargetMode="Externa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hyperlink" Target="http://stattrek.com/regression/regression-example.aspx?Tutorial=AP" TargetMode="External"/><Relationship Id="rId3" Type="http://schemas.openxmlformats.org/officeDocument/2006/relationships/hyperlink" Target="https://ece.uwaterloo.ca/~dwharder/NumericalAnalysis/11Optimization/newton/" TargetMode="External"/><Relationship Id="rId7" Type="http://schemas.openxmlformats.org/officeDocument/2006/relationships/hyperlink" Target="https://onlinecourses.science.psu.edu/stat504/node/216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ocialsciences.mcmaster.ca/jfox/Courses/SPIDA/GLMs-notes.pdf" TargetMode="External"/><Relationship Id="rId5" Type="http://schemas.openxmlformats.org/officeDocument/2006/relationships/hyperlink" Target="https://web.as.uky.edu/statistics/users/pbreheny/760/S13/notes/1-24.pdf" TargetMode="External"/><Relationship Id="rId4" Type="http://schemas.openxmlformats.org/officeDocument/2006/relationships/hyperlink" Target="https://www.math.ucdavis.edu/~thomases/W11_16C1_lec_3_11_11.pdf" TargetMode="External"/><Relationship Id="rId9" Type="http://schemas.openxmlformats.org/officeDocument/2006/relationships/hyperlink" Target="http://www.stat.ucla.edu/~nchristo/introeconometrics/introecon_matrix_simple_regr.pdf" TargetMode="External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2.isye.gatech.edu/~brani/isyebayes/bank/handout1.pdf" TargetMode="External"/><Relationship Id="rId3" Type="http://schemas.openxmlformats.org/officeDocument/2006/relationships/hyperlink" Target="https://www.math.hmc.edu/calculus/tutorials/eigenstuff/" TargetMode="External"/><Relationship Id="rId7" Type="http://schemas.openxmlformats.org/officeDocument/2006/relationships/hyperlink" Target="http://www4.stat.ncsu.edu/~bmasmith/ST371S11/Conditional-Probability-and-Independence.pdf" TargetMode="External"/><Relationship Id="rId2" Type="http://schemas.openxmlformats.org/officeDocument/2006/relationships/hyperlink" Target="http://www.personal.soton.ac.uk/jav/soton/HELM/workbooks/workbook_30/30_3_lu_decomposition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bgsu.instructure.com/courses/901773/pages/p5-learning-using-bayes-rule?module_item_id=6367315" TargetMode="External"/><Relationship Id="rId5" Type="http://schemas.openxmlformats.org/officeDocument/2006/relationships/hyperlink" Target="https://www.georgebrown.ca/uploadedFiles/TLC/_documents/Basic%20Matrix%20Operations.pdf" TargetMode="External"/><Relationship Id="rId4" Type="http://schemas.openxmlformats.org/officeDocument/2006/relationships/hyperlink" Target="https://people.duke.edu/~ccc14/sta-663/LinearAlgebraMatrixDecompWithSolutions.htm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STATISTICAL AND MATHEMATICAL FOUNDATIONS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840" y="6455225"/>
            <a:ext cx="4097020" cy="27432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6620" y="6455225"/>
            <a:ext cx="274320" cy="27432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037320" y="6407719"/>
            <a:ext cx="2377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hlinkClick r:id="rId4"/>
              </a:rPr>
              <a:t>data-action-lab.com</a:t>
            </a:r>
            <a:endParaRPr lang="en-US" dirty="0"/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E9D7CA96-4212-4A42-8FC1-E6CD9FD84AA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539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183684-5F7F-4300-82B6-5086BDB3E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Modeling HEURISTICS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8BBF26-41DF-4D07-8DEC-2FFDCAD3BB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CA" dirty="0">
                <a:latin typeface="Dagny OT" panose="020B0504020201020104" pitchFamily="34" charset="0"/>
              </a:rPr>
              <a:t>Basic steps in building a statistical model: </a:t>
            </a:r>
            <a:r>
              <a:rPr lang="en-CA" sz="2000" dirty="0">
                <a:latin typeface="Dagny OT" panose="020B0504020201020104" pitchFamily="34" charset="0"/>
              </a:rPr>
              <a:t>(continued)</a:t>
            </a:r>
          </a:p>
          <a:p>
            <a:pPr lvl="1">
              <a:lnSpc>
                <a:spcPct val="100000"/>
              </a:lnSpc>
            </a:pPr>
            <a:r>
              <a:rPr lang="en-CA" b="1" dirty="0">
                <a:latin typeface="Dagny OT" panose="020B0504020201020104" pitchFamily="34" charset="0"/>
              </a:rPr>
              <a:t>selecting and removing features</a:t>
            </a:r>
          </a:p>
          <a:p>
            <a:pPr marL="914400" lvl="2" indent="0">
              <a:lnSpc>
                <a:spcPct val="100000"/>
              </a:lnSpc>
              <a:buNone/>
            </a:pPr>
            <a:r>
              <a:rPr lang="en-CA" sz="1600" dirty="0">
                <a:latin typeface="Dagny OT" panose="020B0504020201020104" pitchFamily="34" charset="0"/>
              </a:rPr>
              <a:t>- variables are examined for model importance and selected or eliminated</a:t>
            </a:r>
          </a:p>
          <a:p>
            <a:pPr marL="914400" lvl="2" indent="0">
              <a:lnSpc>
                <a:spcPct val="100000"/>
              </a:lnSpc>
              <a:buNone/>
            </a:pPr>
            <a:r>
              <a:rPr lang="en-CA" sz="1600" dirty="0">
                <a:latin typeface="Dagny OT" panose="020B0504020201020104" pitchFamily="34" charset="0"/>
              </a:rPr>
              <a:t>- a list of candidate appropriate variables are ordered by importance</a:t>
            </a:r>
          </a:p>
          <a:p>
            <a:pPr lvl="1">
              <a:lnSpc>
                <a:spcPct val="100000"/>
              </a:lnSpc>
            </a:pPr>
            <a:r>
              <a:rPr lang="en-CA" b="1" dirty="0">
                <a:latin typeface="Dagny OT" panose="020B0504020201020104" pitchFamily="34" charset="0"/>
              </a:rPr>
              <a:t>building candidate models</a:t>
            </a:r>
          </a:p>
          <a:p>
            <a:pPr marL="914400" lvl="2" indent="0">
              <a:lnSpc>
                <a:spcPct val="100000"/>
              </a:lnSpc>
              <a:buNone/>
            </a:pPr>
            <a:r>
              <a:rPr lang="en-CA" sz="1600" dirty="0">
                <a:latin typeface="Dagny OT" panose="020B0504020201020104" pitchFamily="34" charset="0"/>
              </a:rPr>
              <a:t>- begin with baseline linear models and try to improve using more complex nonlinear models </a:t>
            </a:r>
          </a:p>
          <a:p>
            <a:pPr marL="914400" lvl="2" indent="0">
              <a:lnSpc>
                <a:spcPct val="100000"/>
              </a:lnSpc>
              <a:buNone/>
            </a:pPr>
            <a:r>
              <a:rPr lang="en-CA" sz="1600" dirty="0">
                <a:latin typeface="Dagny OT" panose="020B0504020201020104" pitchFamily="34" charset="0"/>
              </a:rPr>
              <a:t>- keep in mind the environment in which the model will be implemented</a:t>
            </a:r>
          </a:p>
          <a:p>
            <a:pPr lvl="1">
              <a:lnSpc>
                <a:spcPct val="100000"/>
              </a:lnSpc>
            </a:pPr>
            <a:r>
              <a:rPr lang="en-CA" b="1" dirty="0">
                <a:latin typeface="Dagny OT" panose="020B0504020201020104" pitchFamily="34" charset="0"/>
              </a:rPr>
              <a:t>finalizing the model</a:t>
            </a:r>
          </a:p>
          <a:p>
            <a:pPr marL="914400" lvl="2" indent="0">
              <a:lnSpc>
                <a:spcPct val="100000"/>
              </a:lnSpc>
              <a:buNone/>
            </a:pPr>
            <a:r>
              <a:rPr lang="en-CA" sz="1600" dirty="0">
                <a:latin typeface="Dagny OT" panose="020B0504020201020104" pitchFamily="34" charset="0"/>
              </a:rPr>
              <a:t>- select among the candidates the most appropriate model to be implemented</a:t>
            </a:r>
          </a:p>
          <a:p>
            <a:pPr lvl="1">
              <a:lnSpc>
                <a:spcPct val="100000"/>
              </a:lnSpc>
            </a:pPr>
            <a:r>
              <a:rPr lang="en-CA" b="1" dirty="0">
                <a:latin typeface="Dagny OT" panose="020B0504020201020104" pitchFamily="34" charset="0"/>
              </a:rPr>
              <a:t>implementing and monitoring</a:t>
            </a:r>
          </a:p>
          <a:p>
            <a:pPr marL="914400" lvl="2" indent="0">
              <a:lnSpc>
                <a:spcPct val="100000"/>
              </a:lnSpc>
              <a:buNone/>
            </a:pPr>
            <a:r>
              <a:rPr lang="en-CA" sz="1600" dirty="0">
                <a:latin typeface="Dagny OT" panose="020B0504020201020104" pitchFamily="34" charset="0"/>
              </a:rPr>
              <a:t>- embed the model into necessary system process; implement monitoring steps to examine the model performance</a:t>
            </a:r>
          </a:p>
        </p:txBody>
      </p:sp>
    </p:spTree>
    <p:extLst>
      <p:ext uri="{BB962C8B-B14F-4D97-AF65-F5344CB8AC3E}">
        <p14:creationId xmlns:p14="http://schemas.microsoft.com/office/powerpoint/2010/main" val="491091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E4EAB6-EFD0-46D3-8FF9-ABE605C9A1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Modeling Pitfalls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B8EDD7-B4AF-4CFE-854E-217C1BE81F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CA" dirty="0">
                <a:latin typeface="Dagny OT" panose="020B0504020201020104" pitchFamily="34" charset="0"/>
              </a:rPr>
              <a:t>Common pitfalls surrounding the modeling process:</a:t>
            </a:r>
          </a:p>
          <a:p>
            <a:pPr lvl="1">
              <a:lnSpc>
                <a:spcPct val="100000"/>
              </a:lnSpc>
            </a:pPr>
            <a:r>
              <a:rPr lang="en-CA" b="1" dirty="0">
                <a:latin typeface="Dagny OT" panose="020B0504020201020104" pitchFamily="34" charset="0"/>
              </a:rPr>
              <a:t>defining the goals</a:t>
            </a:r>
          </a:p>
          <a:p>
            <a:pPr marL="914400" lvl="2" indent="0">
              <a:lnSpc>
                <a:spcPct val="100000"/>
              </a:lnSpc>
              <a:buNone/>
            </a:pPr>
            <a:r>
              <a:rPr lang="en-CA" sz="1600" dirty="0">
                <a:latin typeface="Dagny OT" panose="020B0504020201020104" pitchFamily="34" charset="0"/>
              </a:rPr>
              <a:t>- lack of clarity around problem definition</a:t>
            </a:r>
          </a:p>
          <a:p>
            <a:pPr marL="914400" lvl="2" indent="0">
              <a:lnSpc>
                <a:spcPct val="100000"/>
              </a:lnSpc>
              <a:buNone/>
            </a:pPr>
            <a:r>
              <a:rPr lang="en-CA" sz="1600" dirty="0">
                <a:latin typeface="Dagny OT" panose="020B0504020201020104" pitchFamily="34" charset="0"/>
              </a:rPr>
              <a:t>- lack of understanding of how and where the model will be used  </a:t>
            </a:r>
          </a:p>
          <a:p>
            <a:pPr lvl="1">
              <a:lnSpc>
                <a:spcPct val="100000"/>
              </a:lnSpc>
            </a:pPr>
            <a:r>
              <a:rPr lang="en-CA" b="1" dirty="0">
                <a:latin typeface="Dagny OT" panose="020B0504020201020104" pitchFamily="34" charset="0"/>
              </a:rPr>
              <a:t>gathering data</a:t>
            </a:r>
          </a:p>
          <a:p>
            <a:pPr marL="914400" lvl="2" indent="0">
              <a:lnSpc>
                <a:spcPct val="100000"/>
              </a:lnSpc>
              <a:buNone/>
            </a:pPr>
            <a:r>
              <a:rPr lang="en-CA" sz="1600" dirty="0">
                <a:latin typeface="Dagny OT" panose="020B0504020201020104" pitchFamily="34" charset="0"/>
              </a:rPr>
              <a:t>- using data that is too old or otherwise not relevant going forward</a:t>
            </a:r>
          </a:p>
          <a:p>
            <a:pPr marL="914400" lvl="2" indent="0">
              <a:lnSpc>
                <a:spcPct val="100000"/>
              </a:lnSpc>
              <a:buNone/>
            </a:pPr>
            <a:r>
              <a:rPr lang="en-CA" sz="1600" dirty="0">
                <a:latin typeface="Dagny OT" panose="020B0504020201020104" pitchFamily="34" charset="0"/>
              </a:rPr>
              <a:t>- not considering additional key data sources or data sets that might be available</a:t>
            </a:r>
          </a:p>
          <a:p>
            <a:pPr lvl="1">
              <a:lnSpc>
                <a:spcPct val="100000"/>
              </a:lnSpc>
            </a:pPr>
            <a:r>
              <a:rPr lang="en-CA" b="1" dirty="0">
                <a:latin typeface="Dagny OT" panose="020B0504020201020104" pitchFamily="34" charset="0"/>
              </a:rPr>
              <a:t>deciding on the model structure</a:t>
            </a:r>
          </a:p>
          <a:p>
            <a:pPr marL="914400" lvl="2" indent="0">
              <a:lnSpc>
                <a:spcPct val="100000"/>
              </a:lnSpc>
              <a:buNone/>
            </a:pPr>
            <a:r>
              <a:rPr lang="en-CA" sz="1600" dirty="0">
                <a:latin typeface="Dagny OT" panose="020B0504020201020104" pitchFamily="34" charset="0"/>
              </a:rPr>
              <a:t>- using a modeling methodology that is not appropriate for the nature of the data (sizes, dimensions, noise…)</a:t>
            </a:r>
          </a:p>
        </p:txBody>
      </p:sp>
    </p:spTree>
    <p:extLst>
      <p:ext uri="{BB962C8B-B14F-4D97-AF65-F5344CB8AC3E}">
        <p14:creationId xmlns:p14="http://schemas.microsoft.com/office/powerpoint/2010/main" val="3419573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E4EAB6-EFD0-46D3-8FF9-ABE605C9A1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Modeling Pitfalls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B8EDD7-B4AF-4CFE-854E-217C1BE81F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CA" dirty="0">
                <a:latin typeface="Dagny OT" panose="020B0504020201020104" pitchFamily="34" charset="0"/>
              </a:rPr>
              <a:t>Common pitfalls surrounding the modeling process: </a:t>
            </a:r>
            <a:r>
              <a:rPr lang="en-CA" sz="2000" dirty="0">
                <a:latin typeface="Dagny OT" panose="020B0504020201020104" pitchFamily="34" charset="0"/>
              </a:rPr>
              <a:t>(continued)</a:t>
            </a:r>
          </a:p>
          <a:p>
            <a:pPr lvl="1">
              <a:lnSpc>
                <a:spcPct val="100000"/>
              </a:lnSpc>
            </a:pPr>
            <a:r>
              <a:rPr lang="en-CA" b="1" dirty="0">
                <a:latin typeface="Dagny OT" panose="020B0504020201020104" pitchFamily="34" charset="0"/>
              </a:rPr>
              <a:t>preparing the data</a:t>
            </a:r>
          </a:p>
          <a:p>
            <a:pPr marL="914400" lvl="2" indent="0">
              <a:lnSpc>
                <a:spcPct val="100000"/>
              </a:lnSpc>
              <a:buNone/>
            </a:pPr>
            <a:r>
              <a:rPr lang="en-CA" sz="1600" dirty="0">
                <a:latin typeface="Dagny OT" panose="020B0504020201020104" pitchFamily="34" charset="0"/>
              </a:rPr>
              <a:t>- not cleaning or considering outliers</a:t>
            </a:r>
          </a:p>
          <a:p>
            <a:pPr marL="914400" lvl="2" indent="0">
              <a:lnSpc>
                <a:spcPct val="100000"/>
              </a:lnSpc>
              <a:buNone/>
            </a:pPr>
            <a:r>
              <a:rPr lang="en-CA" sz="1600" dirty="0">
                <a:latin typeface="Dagny OT" panose="020B0504020201020104" pitchFamily="34" charset="0"/>
              </a:rPr>
              <a:t>- not properly scaling data</a:t>
            </a:r>
          </a:p>
          <a:p>
            <a:pPr marL="914400" lvl="2" indent="0">
              <a:lnSpc>
                <a:spcPct val="100000"/>
              </a:lnSpc>
              <a:buNone/>
            </a:pPr>
            <a:r>
              <a:rPr lang="en-CA" sz="1600" dirty="0">
                <a:latin typeface="Dagny OT" panose="020B0504020201020104" pitchFamily="34" charset="0"/>
              </a:rPr>
              <a:t>- not giving enough thought to building special expert variables</a:t>
            </a:r>
          </a:p>
          <a:p>
            <a:pPr marL="914400" lvl="2" indent="0">
              <a:lnSpc>
                <a:spcPct val="100000"/>
              </a:lnSpc>
              <a:buNone/>
            </a:pPr>
            <a:r>
              <a:rPr lang="en-CA" sz="1600" dirty="0">
                <a:latin typeface="Dagny OT" panose="020B0504020201020104" pitchFamily="34" charset="0"/>
              </a:rPr>
              <a:t>- not having data from important categories of records</a:t>
            </a:r>
          </a:p>
          <a:p>
            <a:pPr lvl="1">
              <a:lnSpc>
                <a:spcPct val="100000"/>
              </a:lnSpc>
            </a:pPr>
            <a:r>
              <a:rPr lang="en-CA" b="1" dirty="0">
                <a:latin typeface="Dagny OT" panose="020B0504020201020104" pitchFamily="34" charset="0"/>
              </a:rPr>
              <a:t>selecting and eliminating features</a:t>
            </a:r>
          </a:p>
          <a:p>
            <a:pPr marL="914400" lvl="2" indent="0">
              <a:lnSpc>
                <a:spcPct val="100000"/>
              </a:lnSpc>
              <a:buNone/>
            </a:pPr>
            <a:r>
              <a:rPr lang="en-CA" sz="1600" dirty="0">
                <a:latin typeface="Dagny OT" panose="020B0504020201020104" pitchFamily="34" charset="0"/>
              </a:rPr>
              <a:t>-</a:t>
            </a:r>
            <a:r>
              <a:rPr lang="en-CA" dirty="0">
                <a:latin typeface="Dagny OT" panose="020B0504020201020104" pitchFamily="34" charset="0"/>
              </a:rPr>
              <a:t> </a:t>
            </a:r>
            <a:r>
              <a:rPr lang="en-CA" sz="1600" dirty="0">
                <a:latin typeface="Dagny OT" panose="020B0504020201020104" pitchFamily="34" charset="0"/>
              </a:rPr>
              <a:t>keeping too many variables, making it hard for modeling, interpretation, implementation, or model maintenance</a:t>
            </a:r>
          </a:p>
          <a:p>
            <a:pPr marL="914400" lvl="2" indent="0">
              <a:lnSpc>
                <a:spcPct val="100000"/>
              </a:lnSpc>
              <a:buNone/>
            </a:pPr>
            <a:r>
              <a:rPr lang="en-CA" sz="1600" dirty="0">
                <a:latin typeface="Dagny OT" panose="020B0504020201020104" pitchFamily="34" charset="0"/>
              </a:rPr>
              <a:t>- too much reliance on simply eliminating correlated variables</a:t>
            </a:r>
          </a:p>
        </p:txBody>
      </p:sp>
    </p:spTree>
    <p:extLst>
      <p:ext uri="{BB962C8B-B14F-4D97-AF65-F5344CB8AC3E}">
        <p14:creationId xmlns:p14="http://schemas.microsoft.com/office/powerpoint/2010/main" val="1572070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E4EAB6-EFD0-46D3-8FF9-ABE605C9A1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Modeling Pitfalls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B8EDD7-B4AF-4CFE-854E-217C1BE81F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CA" dirty="0">
                <a:latin typeface="Dagny OT" panose="020B0504020201020104" pitchFamily="34" charset="0"/>
              </a:rPr>
              <a:t>Common pitfalls surrounding the modeling process: </a:t>
            </a:r>
            <a:r>
              <a:rPr lang="en-CA" sz="2000" dirty="0">
                <a:latin typeface="Dagny OT" panose="020B0504020201020104" pitchFamily="34" charset="0"/>
              </a:rPr>
              <a:t>(continued)</a:t>
            </a:r>
          </a:p>
          <a:p>
            <a:pPr lvl="1">
              <a:lnSpc>
                <a:spcPct val="100000"/>
              </a:lnSpc>
            </a:pPr>
            <a:r>
              <a:rPr lang="en-CA" b="1" dirty="0">
                <a:latin typeface="Dagny OT" panose="020B0504020201020104" pitchFamily="34" charset="0"/>
              </a:rPr>
              <a:t>building candidate models </a:t>
            </a:r>
          </a:p>
          <a:p>
            <a:pPr marL="914400" lvl="2" indent="0">
              <a:lnSpc>
                <a:spcPct val="100000"/>
              </a:lnSpc>
              <a:buNone/>
            </a:pPr>
            <a:r>
              <a:rPr lang="en-CA" sz="1600" dirty="0">
                <a:latin typeface="Dagny OT" panose="020B0504020201020104" pitchFamily="34" charset="0"/>
              </a:rPr>
              <a:t>- overfitting</a:t>
            </a:r>
          </a:p>
          <a:p>
            <a:pPr marL="914400" lvl="2" indent="0">
              <a:lnSpc>
                <a:spcPct val="100000"/>
              </a:lnSpc>
              <a:buNone/>
            </a:pPr>
            <a:r>
              <a:rPr lang="en-CA" sz="1600" dirty="0">
                <a:latin typeface="Dagny OT" panose="020B0504020201020104" pitchFamily="34" charset="0"/>
              </a:rPr>
              <a:t>- not doing proper training/testing as one examines candidate models</a:t>
            </a:r>
          </a:p>
          <a:p>
            <a:pPr marL="914400" lvl="2" indent="0">
              <a:lnSpc>
                <a:spcPct val="100000"/>
              </a:lnSpc>
              <a:buNone/>
            </a:pPr>
            <a:r>
              <a:rPr lang="en-CA" sz="1600" dirty="0">
                <a:latin typeface="Dagny OT" panose="020B0504020201020104" pitchFamily="34" charset="0"/>
              </a:rPr>
              <a:t>- not doing a simpler linear regression to use as baseline</a:t>
            </a:r>
          </a:p>
          <a:p>
            <a:pPr lvl="1">
              <a:lnSpc>
                <a:spcPct val="100000"/>
              </a:lnSpc>
            </a:pPr>
            <a:r>
              <a:rPr lang="en-CA" b="1" dirty="0">
                <a:latin typeface="Dagny OT" panose="020B0504020201020104" pitchFamily="34" charset="0"/>
              </a:rPr>
              <a:t>finalizing the model</a:t>
            </a:r>
          </a:p>
          <a:p>
            <a:pPr marL="914400" lvl="2" indent="0">
              <a:lnSpc>
                <a:spcPct val="100000"/>
              </a:lnSpc>
              <a:buNone/>
            </a:pPr>
            <a:r>
              <a:rPr lang="en-CA" sz="1600" dirty="0">
                <a:latin typeface="Dagny OT" panose="020B0504020201020104" pitchFamily="34" charset="0"/>
              </a:rPr>
              <a:t>- not rebuilding the final model optimally using all the appropriate data</a:t>
            </a:r>
          </a:p>
          <a:p>
            <a:pPr marL="914400" lvl="2" indent="0">
              <a:lnSpc>
                <a:spcPct val="100000"/>
              </a:lnSpc>
              <a:buNone/>
            </a:pPr>
            <a:r>
              <a:rPr lang="en-CA" sz="1600" dirty="0">
                <a:latin typeface="Dagny OT" panose="020B0504020201020104" pitchFamily="34" charset="0"/>
              </a:rPr>
              <a:t>- improperly selecting the final model without consideration to some implementation constraints </a:t>
            </a:r>
          </a:p>
          <a:p>
            <a:pPr lvl="1">
              <a:lnSpc>
                <a:spcPct val="100000"/>
              </a:lnSpc>
            </a:pPr>
            <a:r>
              <a:rPr lang="en-CA" b="1" dirty="0">
                <a:latin typeface="Dagny OT" panose="020B0504020201020104" pitchFamily="34" charset="0"/>
              </a:rPr>
              <a:t>implementing and monitoring</a:t>
            </a:r>
          </a:p>
          <a:p>
            <a:pPr marL="914400" lvl="2" indent="0">
              <a:lnSpc>
                <a:spcPct val="100000"/>
              </a:lnSpc>
              <a:buNone/>
            </a:pPr>
            <a:r>
              <a:rPr lang="en-CA" sz="1600" dirty="0">
                <a:latin typeface="Dagny OT" panose="020B0504020201020104" pitchFamily="34" charset="0"/>
              </a:rPr>
              <a:t>- errors in implementation process: data input streams, variable encodings, algorithm mistakes</a:t>
            </a:r>
          </a:p>
          <a:p>
            <a:pPr marL="914400" lvl="2" indent="0">
              <a:lnSpc>
                <a:spcPct val="100000"/>
              </a:lnSpc>
              <a:buNone/>
            </a:pPr>
            <a:r>
              <a:rPr lang="en-CA" sz="1600" dirty="0">
                <a:latin typeface="Dagny OT" panose="020B0504020201020104" pitchFamily="34" charset="0"/>
              </a:rPr>
              <a:t>- not monitoring model performance</a:t>
            </a:r>
          </a:p>
        </p:txBody>
      </p:sp>
    </p:spTree>
    <p:extLst>
      <p:ext uri="{BB962C8B-B14F-4D97-AF65-F5344CB8AC3E}">
        <p14:creationId xmlns:p14="http://schemas.microsoft.com/office/powerpoint/2010/main" val="2893550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DISTRIBUTIONS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STATISTICAL AND MATHEMATICAL FOUNDATIONS</a:t>
            </a:r>
          </a:p>
        </p:txBody>
      </p:sp>
    </p:spTree>
    <p:extLst>
      <p:ext uri="{BB962C8B-B14F-4D97-AF65-F5344CB8AC3E}">
        <p14:creationId xmlns:p14="http://schemas.microsoft.com/office/powerpoint/2010/main" val="1702141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50ED6-92F9-2B4C-8B75-A183CE1A3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2300E8-2211-1B4E-B1FA-87A106C754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questions can you use to help you pick a model distribution for a data feature?</a:t>
            </a:r>
          </a:p>
          <a:p>
            <a:endParaRPr lang="en-US" sz="500" dirty="0"/>
          </a:p>
          <a:p>
            <a:r>
              <a:rPr lang="en-US" dirty="0"/>
              <a:t>What are some commonly encountered pdfs?</a:t>
            </a:r>
          </a:p>
          <a:p>
            <a:endParaRPr lang="en-US" sz="500" dirty="0"/>
          </a:p>
          <a:p>
            <a:r>
              <a:rPr lang="en-US" dirty="0"/>
              <a:t>What are the mean and variance of some common pdfs?</a:t>
            </a:r>
          </a:p>
          <a:p>
            <a:endParaRPr lang="en-US" sz="500" dirty="0"/>
          </a:p>
          <a:p>
            <a:r>
              <a:rPr lang="en-US" dirty="0"/>
              <a:t>When do we need to use joint distributions?</a:t>
            </a:r>
          </a:p>
        </p:txBody>
      </p:sp>
    </p:spTree>
    <p:extLst>
      <p:ext uri="{BB962C8B-B14F-4D97-AF65-F5344CB8AC3E}">
        <p14:creationId xmlns:p14="http://schemas.microsoft.com/office/powerpoint/2010/main" val="642162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and Distributions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0AF5C2-4CD8-4F91-8A79-CE0B087E1E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lnSpc>
                <a:spcPct val="100000"/>
              </a:lnSpc>
              <a:buNone/>
            </a:pPr>
            <a:r>
              <a:rPr lang="en-CA" dirty="0">
                <a:latin typeface="Dagny OT" panose="020B0504020201020104" pitchFamily="34" charset="0"/>
              </a:rPr>
              <a:t>If a data feature can be characterized by a distribution, consider asking </a:t>
            </a:r>
            <a:r>
              <a:rPr lang="en-CA" b="1" dirty="0">
                <a:latin typeface="Dagny OT" panose="020B0504020201020104" pitchFamily="34" charset="0"/>
              </a:rPr>
              <a:t>four basic questions</a:t>
            </a:r>
            <a:r>
              <a:rPr lang="en-CA" dirty="0">
                <a:latin typeface="Dagny OT" panose="020B0504020201020104" pitchFamily="34" charset="0"/>
              </a:rPr>
              <a:t>:</a:t>
            </a:r>
          </a:p>
          <a:p>
            <a:pPr marL="514350" indent="-514350" algn="just">
              <a:lnSpc>
                <a:spcPct val="100000"/>
              </a:lnSpc>
              <a:buFont typeface="+mj-lt"/>
              <a:buAutoNum type="arabicPeriod"/>
            </a:pPr>
            <a:endParaRPr lang="en-CA" sz="100" dirty="0">
              <a:latin typeface="Dagny OT" panose="020B0504020201020104" pitchFamily="34" charset="0"/>
            </a:endParaRPr>
          </a:p>
          <a:p>
            <a:pPr marL="514350" indent="-514350" algn="just">
              <a:lnSpc>
                <a:spcPct val="100000"/>
              </a:lnSpc>
              <a:buFont typeface="+mj-lt"/>
              <a:buAutoNum type="arabicPeriod"/>
            </a:pPr>
            <a:r>
              <a:rPr lang="en-CA" dirty="0">
                <a:latin typeface="Dagny OT" panose="020B0504020201020104" pitchFamily="34" charset="0"/>
              </a:rPr>
              <a:t>Can the variable only take on </a:t>
            </a:r>
            <a:r>
              <a:rPr lang="en-CA" b="1" dirty="0">
                <a:latin typeface="Dagny OT" panose="020B0504020201020104" pitchFamily="34" charset="0"/>
              </a:rPr>
              <a:t>discrete</a:t>
            </a:r>
            <a:r>
              <a:rPr lang="en-CA" dirty="0">
                <a:latin typeface="Dagny OT" panose="020B0504020201020104" pitchFamily="34" charset="0"/>
              </a:rPr>
              <a:t> values? </a:t>
            </a:r>
            <a:r>
              <a:rPr lang="en-CA" b="1" dirty="0">
                <a:latin typeface="Dagny OT" panose="020B0504020201020104" pitchFamily="34" charset="0"/>
              </a:rPr>
              <a:t>continuous</a:t>
            </a:r>
            <a:r>
              <a:rPr lang="en-CA" dirty="0">
                <a:latin typeface="Dagny OT" panose="020B0504020201020104" pitchFamily="34" charset="0"/>
              </a:rPr>
              <a:t> values? </a:t>
            </a:r>
          </a:p>
          <a:p>
            <a:pPr lvl="2" algn="just">
              <a:lnSpc>
                <a:spcPct val="100000"/>
              </a:lnSpc>
            </a:pPr>
            <a:r>
              <a:rPr lang="en-CA" sz="2000" dirty="0">
                <a:latin typeface="Dagny OT" panose="020B0504020201020104" pitchFamily="34" charset="0"/>
              </a:rPr>
              <a:t>whether a taxpayer’s file is audited or not is a </a:t>
            </a:r>
            <a:r>
              <a:rPr lang="en-CA" sz="2000" i="1" dirty="0">
                <a:latin typeface="Dagny OT" panose="020B0504020201020104" pitchFamily="34" charset="0"/>
              </a:rPr>
              <a:t>discrete</a:t>
            </a:r>
            <a:r>
              <a:rPr lang="en-CA" sz="2000" dirty="0">
                <a:latin typeface="Dagny OT" panose="020B0504020201020104" pitchFamily="34" charset="0"/>
              </a:rPr>
              <a:t> variable but the corrected amount from the audit is a </a:t>
            </a:r>
            <a:r>
              <a:rPr lang="en-CA" sz="2000" i="1" dirty="0">
                <a:latin typeface="Dagny OT" panose="020B0504020201020104" pitchFamily="34" charset="0"/>
              </a:rPr>
              <a:t>continuous</a:t>
            </a:r>
            <a:r>
              <a:rPr lang="en-CA" sz="2000" dirty="0">
                <a:latin typeface="Dagny OT" panose="020B0504020201020104" pitchFamily="34" charset="0"/>
              </a:rPr>
              <a:t> variable</a:t>
            </a:r>
          </a:p>
          <a:p>
            <a:pPr marL="514350" indent="-514350" algn="just">
              <a:lnSpc>
                <a:spcPct val="100000"/>
              </a:lnSpc>
              <a:buFont typeface="+mj-lt"/>
              <a:buAutoNum type="arabicPeriod"/>
            </a:pPr>
            <a:endParaRPr lang="en-CA" sz="100" dirty="0">
              <a:latin typeface="Dagny OT" panose="020B0504020201020104" pitchFamily="34" charset="0"/>
            </a:endParaRPr>
          </a:p>
          <a:p>
            <a:pPr marL="514350" indent="-514350" algn="just">
              <a:lnSpc>
                <a:spcPct val="100000"/>
              </a:lnSpc>
              <a:buFont typeface="+mj-lt"/>
              <a:buAutoNum type="arabicPeriod"/>
            </a:pPr>
            <a:r>
              <a:rPr lang="en-CA" dirty="0">
                <a:latin typeface="Dagny OT" panose="020B0504020201020104" pitchFamily="34" charset="0"/>
              </a:rPr>
              <a:t>Is the data distribution </a:t>
            </a:r>
            <a:r>
              <a:rPr lang="en-CA" b="1" dirty="0">
                <a:latin typeface="Dagny OT" panose="020B0504020201020104" pitchFamily="34" charset="0"/>
              </a:rPr>
              <a:t>symmetric</a:t>
            </a:r>
            <a:r>
              <a:rPr lang="en-CA" dirty="0">
                <a:latin typeface="Dagny OT" panose="020B0504020201020104" pitchFamily="34" charset="0"/>
              </a:rPr>
              <a:t>? </a:t>
            </a:r>
          </a:p>
          <a:p>
            <a:pPr lvl="2" algn="just">
              <a:lnSpc>
                <a:spcPct val="100000"/>
              </a:lnSpc>
            </a:pPr>
            <a:r>
              <a:rPr lang="en-CA" sz="2000" dirty="0">
                <a:latin typeface="Dagny OT" panose="020B0504020201020104" pitchFamily="34" charset="0"/>
              </a:rPr>
              <a:t>If not, in which </a:t>
            </a:r>
            <a:r>
              <a:rPr lang="en-CA" sz="2000" b="1" dirty="0">
                <a:latin typeface="Dagny OT" panose="020B0504020201020104" pitchFamily="34" charset="0"/>
              </a:rPr>
              <a:t>direction</a:t>
            </a:r>
            <a:r>
              <a:rPr lang="en-CA" sz="2000" dirty="0">
                <a:latin typeface="Dagny OT" panose="020B0504020201020104" pitchFamily="34" charset="0"/>
              </a:rPr>
              <a:t> does the asymmetry lie? </a:t>
            </a:r>
          </a:p>
          <a:p>
            <a:pPr lvl="2" algn="just">
              <a:lnSpc>
                <a:spcPct val="100000"/>
              </a:lnSpc>
            </a:pPr>
            <a:r>
              <a:rPr lang="en-CA" sz="2000" dirty="0">
                <a:latin typeface="Dagny OT" panose="020B0504020201020104" pitchFamily="34" charset="0"/>
              </a:rPr>
              <a:t>Are </a:t>
            </a:r>
            <a:r>
              <a:rPr lang="en-CA" sz="2000" b="1" dirty="0">
                <a:latin typeface="Dagny OT" panose="020B0504020201020104" pitchFamily="34" charset="0"/>
              </a:rPr>
              <a:t>right-</a:t>
            </a:r>
            <a:r>
              <a:rPr lang="en-CA" sz="2000" dirty="0">
                <a:latin typeface="Dagny OT" panose="020B0504020201020104" pitchFamily="34" charset="0"/>
              </a:rPr>
              <a:t> and </a:t>
            </a:r>
            <a:r>
              <a:rPr lang="en-CA" sz="2000" b="1" dirty="0">
                <a:latin typeface="Dagny OT" panose="020B0504020201020104" pitchFamily="34" charset="0"/>
              </a:rPr>
              <a:t>left-outliers</a:t>
            </a:r>
            <a:r>
              <a:rPr lang="en-CA" sz="2000" dirty="0">
                <a:latin typeface="Dagny OT" panose="020B0504020201020104" pitchFamily="34" charset="0"/>
              </a:rPr>
              <a:t> equally likely? </a:t>
            </a:r>
          </a:p>
        </p:txBody>
      </p:sp>
    </p:spTree>
    <p:extLst>
      <p:ext uri="{BB962C8B-B14F-4D97-AF65-F5344CB8AC3E}">
        <p14:creationId xmlns:p14="http://schemas.microsoft.com/office/powerpoint/2010/main" val="3309786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and Distributions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3ECEED-5487-4F8B-B603-10385CCB9D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 algn="just">
              <a:lnSpc>
                <a:spcPct val="100000"/>
              </a:lnSpc>
              <a:buFont typeface="+mj-lt"/>
              <a:buAutoNum type="arabicPeriod" startAt="3"/>
            </a:pPr>
            <a:r>
              <a:rPr lang="en-CA" dirty="0"/>
              <a:t>Does the variable have theoretical </a:t>
            </a:r>
            <a:r>
              <a:rPr lang="en-CA" b="1" dirty="0">
                <a:latin typeface="Helvetica" pitchFamily="2" charset="0"/>
              </a:rPr>
              <a:t>upper</a:t>
            </a:r>
            <a:r>
              <a:rPr lang="en-CA" dirty="0"/>
              <a:t> and </a:t>
            </a:r>
            <a:r>
              <a:rPr lang="en-CA" b="1" dirty="0">
                <a:latin typeface="Helvetica" pitchFamily="2" charset="0"/>
              </a:rPr>
              <a:t>lower limits</a:t>
            </a:r>
            <a:r>
              <a:rPr lang="en-CA" dirty="0"/>
              <a:t>? </a:t>
            </a:r>
          </a:p>
          <a:p>
            <a:pPr lvl="2" algn="just">
              <a:lnSpc>
                <a:spcPct val="100000"/>
              </a:lnSpc>
            </a:pPr>
            <a:r>
              <a:rPr lang="en-CA" sz="2000" dirty="0"/>
              <a:t>Some items like age or height cannot be smaller than zero </a:t>
            </a:r>
          </a:p>
          <a:p>
            <a:pPr lvl="2" algn="just">
              <a:lnSpc>
                <a:spcPct val="100000"/>
              </a:lnSpc>
            </a:pPr>
            <a:r>
              <a:rPr lang="en-CA" sz="2000" dirty="0"/>
              <a:t>Some items like operating margins cannot exceed a value (100% in this case) </a:t>
            </a:r>
          </a:p>
          <a:p>
            <a:pPr>
              <a:lnSpc>
                <a:spcPct val="100000"/>
              </a:lnSpc>
            </a:pPr>
            <a:endParaRPr lang="en-CA" sz="100" dirty="0"/>
          </a:p>
          <a:p>
            <a:pPr marL="514350" indent="-514350">
              <a:lnSpc>
                <a:spcPct val="100000"/>
              </a:lnSpc>
              <a:buFont typeface="+mj-lt"/>
              <a:buAutoNum type="arabicPeriod" startAt="4"/>
            </a:pPr>
            <a:r>
              <a:rPr lang="en-CA" dirty="0"/>
              <a:t>How likely is it to observe </a:t>
            </a:r>
            <a:r>
              <a:rPr lang="en-CA" b="1" dirty="0">
                <a:latin typeface="Helvetica" pitchFamily="2" charset="0"/>
              </a:rPr>
              <a:t>extreme values</a:t>
            </a:r>
            <a:r>
              <a:rPr lang="en-CA" dirty="0"/>
              <a:t> in the distribution? </a:t>
            </a:r>
          </a:p>
          <a:p>
            <a:pPr lvl="2">
              <a:lnSpc>
                <a:spcPct val="100000"/>
              </a:lnSpc>
            </a:pPr>
            <a:r>
              <a:rPr lang="en-CA" sz="2000" dirty="0"/>
              <a:t>in some data, extreme values occur infrequently whereas in others, they occur more often</a:t>
            </a:r>
          </a:p>
          <a:p>
            <a:pPr lvl="2">
              <a:lnSpc>
                <a:spcPct val="100000"/>
              </a:lnSpc>
            </a:pPr>
            <a:endParaRPr lang="en-CA" sz="1000" dirty="0"/>
          </a:p>
          <a:p>
            <a:pPr marL="0" indent="0">
              <a:lnSpc>
                <a:spcPct val="100000"/>
              </a:lnSpc>
              <a:buNone/>
            </a:pPr>
            <a:r>
              <a:rPr lang="en-CA" dirty="0"/>
              <a:t>How would these questions have to change when dealing with </a:t>
            </a:r>
            <a:r>
              <a:rPr lang="en-CA" b="1" dirty="0">
                <a:latin typeface="Helvetica" pitchFamily="2" charset="0"/>
              </a:rPr>
              <a:t>joint distributions</a:t>
            </a:r>
            <a:r>
              <a:rPr lang="en-CA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11548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F79AA8-00C0-470E-B43B-6189188414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Fundamental Distributions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88FFA95-94BF-463F-B3F9-FD987452208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 algn="just">
                  <a:lnSpc>
                    <a:spcPct val="100000"/>
                  </a:lnSpc>
                  <a:buNone/>
                </a:pPr>
                <a:r>
                  <a:rPr lang="en-CA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Empirical distributions are often approximated by </a:t>
                </a:r>
                <a:r>
                  <a:rPr lang="en-CA" b="1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parametric distributions</a:t>
                </a:r>
                <a:r>
                  <a:rPr lang="en-CA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, defined </a:t>
                </a:r>
                <a:r>
                  <a:rPr lang="en-CA" i="1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via</a:t>
                </a:r>
                <a:r>
                  <a:rPr lang="en-CA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 a </a:t>
                </a:r>
                <a:r>
                  <a:rPr lang="en-CA" b="1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probability density function </a:t>
                </a:r>
                <a:r>
                  <a:rPr lang="en-CA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(pdf) and a set of parameters that must be learned from the data. </a:t>
                </a:r>
              </a:p>
              <a:p>
                <a:pPr algn="just">
                  <a:lnSpc>
                    <a:spcPct val="100000"/>
                  </a:lnSpc>
                </a:pPr>
                <a:endParaRPr lang="en-CA" sz="100" dirty="0">
                  <a:solidFill>
                    <a:srgbClr val="323232"/>
                  </a:solidFill>
                  <a:latin typeface="Dagny OT" panose="020B0504020201020104" pitchFamily="34" charset="0"/>
                </a:endParaRPr>
              </a:p>
              <a:p>
                <a:pPr marL="0" indent="0" algn="just">
                  <a:lnSpc>
                    <a:spcPct val="100000"/>
                  </a:lnSpc>
                  <a:buNone/>
                </a:pPr>
                <a:r>
                  <a:rPr lang="en-CA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The basic distributions of data analysis are:</a:t>
                </a:r>
              </a:p>
              <a:p>
                <a:pPr lvl="1" algn="just">
                  <a:lnSpc>
                    <a:spcPct val="100000"/>
                  </a:lnSpc>
                </a:pPr>
                <a:r>
                  <a:rPr lang="en-CA" sz="2000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the </a:t>
                </a:r>
                <a:r>
                  <a:rPr lang="en-CA" sz="2000" b="1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uniform </a:t>
                </a:r>
                <a:r>
                  <a:rPr lang="en-CA" sz="2000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distribution</a:t>
                </a:r>
                <a:r>
                  <a:rPr lang="en-CA" sz="2000" b="1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CA" sz="2000" b="0" i="1" smtClean="0">
                        <a:solidFill>
                          <a:srgbClr val="323232"/>
                        </a:solidFill>
                        <a:latin typeface="Cambria Math" charset="0"/>
                      </a:rPr>
                      <m:t>𝑈</m:t>
                    </m:r>
                    <m:r>
                      <a:rPr lang="en-CA" sz="2000" b="0" i="1" smtClean="0">
                        <a:solidFill>
                          <a:srgbClr val="323232"/>
                        </a:solidFill>
                        <a:latin typeface="Cambria Math" charset="0"/>
                      </a:rPr>
                      <m:t>(</m:t>
                    </m:r>
                    <m:r>
                      <a:rPr lang="en-CA" sz="2000" b="0" i="1" smtClean="0">
                        <a:solidFill>
                          <a:srgbClr val="323232"/>
                        </a:solidFill>
                        <a:latin typeface="Cambria Math" charset="0"/>
                      </a:rPr>
                      <m:t>𝑎</m:t>
                    </m:r>
                    <m:r>
                      <a:rPr lang="en-CA" sz="2000" b="0" i="1" smtClean="0">
                        <a:solidFill>
                          <a:srgbClr val="323232"/>
                        </a:solidFill>
                        <a:latin typeface="Cambria Math" charset="0"/>
                      </a:rPr>
                      <m:t>,</m:t>
                    </m:r>
                    <m:r>
                      <a:rPr lang="en-CA" sz="2000" b="0" i="1" smtClean="0">
                        <a:solidFill>
                          <a:srgbClr val="323232"/>
                        </a:solidFill>
                        <a:latin typeface="Cambria Math" charset="0"/>
                      </a:rPr>
                      <m:t>𝑏</m:t>
                    </m:r>
                    <m:r>
                      <a:rPr lang="en-CA" sz="2000" b="0" i="1" smtClean="0">
                        <a:solidFill>
                          <a:srgbClr val="323232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CA" sz="2000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 on the interval </a:t>
                </a:r>
                <a14:m>
                  <m:oMath xmlns:m="http://schemas.openxmlformats.org/officeDocument/2006/math">
                    <m:r>
                      <a:rPr lang="en-CA" sz="2000" i="1" smtClean="0">
                        <a:solidFill>
                          <a:srgbClr val="323232"/>
                        </a:solidFill>
                        <a:latin typeface="Cambria Math" charset="0"/>
                      </a:rPr>
                      <m:t>[</m:t>
                    </m:r>
                    <m:r>
                      <a:rPr lang="en-CA" sz="2000" i="1" err="1" smtClean="0">
                        <a:solidFill>
                          <a:srgbClr val="323232"/>
                        </a:solidFill>
                        <a:latin typeface="Cambria Math" charset="0"/>
                      </a:rPr>
                      <m:t>𝑎</m:t>
                    </m:r>
                    <m:r>
                      <a:rPr lang="en-CA" sz="2000" i="1" err="1" smtClean="0">
                        <a:solidFill>
                          <a:srgbClr val="323232"/>
                        </a:solidFill>
                        <a:latin typeface="Cambria Math" charset="0"/>
                      </a:rPr>
                      <m:t>,</m:t>
                    </m:r>
                    <m:r>
                      <a:rPr lang="en-CA" sz="2000" i="1" err="1" smtClean="0">
                        <a:solidFill>
                          <a:srgbClr val="323232"/>
                        </a:solidFill>
                        <a:latin typeface="Cambria Math" charset="0"/>
                      </a:rPr>
                      <m:t>𝑏</m:t>
                    </m:r>
                    <m:r>
                      <a:rPr lang="en-CA" sz="2000" i="1" smtClean="0">
                        <a:solidFill>
                          <a:srgbClr val="323232"/>
                        </a:solidFill>
                        <a:latin typeface="Cambria Math" charset="0"/>
                      </a:rPr>
                      <m:t>]</m:t>
                    </m:r>
                  </m:oMath>
                </a14:m>
                <a:r>
                  <a:rPr lang="en-CA" sz="2000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 or </a:t>
                </a:r>
                <a14:m>
                  <m:oMath xmlns:m="http://schemas.openxmlformats.org/officeDocument/2006/math">
                    <m:r>
                      <a:rPr lang="en-CA" sz="2000" i="1">
                        <a:solidFill>
                          <a:srgbClr val="323232"/>
                        </a:solidFill>
                        <a:latin typeface="Cambria Math" charset="0"/>
                      </a:rPr>
                      <m:t>𝑈</m:t>
                    </m:r>
                    <m:r>
                      <a:rPr lang="en-CA" sz="2000" i="1">
                        <a:solidFill>
                          <a:srgbClr val="323232"/>
                        </a:solidFill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2000" i="1">
                            <a:solidFill>
                              <a:srgbClr val="323232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CA" sz="2000" i="1">
                            <a:solidFill>
                              <a:srgbClr val="323232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CA" sz="2000" i="1">
                        <a:solidFill>
                          <a:srgbClr val="323232"/>
                        </a:solidFill>
                        <a:latin typeface="Cambria Math" charset="0"/>
                      </a:rPr>
                      <m:t>,</m:t>
                    </m:r>
                    <m:r>
                      <a:rPr lang="mr-IN" sz="2000" i="1">
                        <a:solidFill>
                          <a:srgbClr val="323232"/>
                        </a:solidFill>
                        <a:latin typeface="Cambria Math" charset="0"/>
                      </a:rPr>
                      <m:t>…</m:t>
                    </m:r>
                    <m:r>
                      <a:rPr lang="en-CA" sz="2000" i="1">
                        <a:solidFill>
                          <a:srgbClr val="323232"/>
                        </a:solidFill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2000" i="1">
                            <a:solidFill>
                              <a:srgbClr val="323232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CA" sz="2000" i="1">
                            <a:solidFill>
                              <a:srgbClr val="323232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CA" sz="2000" i="1">
                        <a:solidFill>
                          <a:srgbClr val="323232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CA" sz="2000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 on the discrete set </a:t>
                </a:r>
                <a14:m>
                  <m:oMath xmlns:m="http://schemas.openxmlformats.org/officeDocument/2006/math">
                    <m:r>
                      <a:rPr lang="en-CA" sz="2000" i="1" smtClean="0">
                        <a:solidFill>
                          <a:srgbClr val="323232"/>
                        </a:solidFill>
                        <a:latin typeface="Cambria Math" charset="0"/>
                      </a:rPr>
                      <m:t>{</m:t>
                    </m:r>
                    <m:sSub>
                      <m:sSubPr>
                        <m:ctrlPr>
                          <a:rPr lang="en-US" sz="2000" i="1" smtClean="0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2000" b="0" i="1" smtClean="0">
                            <a:solidFill>
                              <a:srgbClr val="323232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CA" sz="2000" b="0" i="1" smtClean="0">
                            <a:solidFill>
                              <a:srgbClr val="323232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CA" sz="2000" i="1" smtClean="0">
                        <a:solidFill>
                          <a:srgbClr val="323232"/>
                        </a:solidFill>
                        <a:latin typeface="Cambria Math" charset="0"/>
                      </a:rPr>
                      <m:t>,</m:t>
                    </m:r>
                    <m:r>
                      <a:rPr lang="mr-IN" sz="2000" i="1" smtClean="0">
                        <a:solidFill>
                          <a:srgbClr val="323232"/>
                        </a:solidFill>
                        <a:latin typeface="Cambria Math" charset="0"/>
                      </a:rPr>
                      <m:t>…</m:t>
                    </m:r>
                    <m:r>
                      <a:rPr lang="en-CA" sz="2000" i="1" smtClean="0">
                        <a:solidFill>
                          <a:srgbClr val="323232"/>
                        </a:solidFill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2000" i="1">
                            <a:solidFill>
                              <a:srgbClr val="323232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CA" sz="2000" b="0" i="1" smtClean="0">
                            <a:solidFill>
                              <a:srgbClr val="323232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CA" sz="2000" i="1" smtClean="0">
                        <a:solidFill>
                          <a:srgbClr val="323232"/>
                        </a:solidFill>
                        <a:latin typeface="Cambria Math" charset="0"/>
                      </a:rPr>
                      <m:t>}</m:t>
                    </m:r>
                  </m:oMath>
                </a14:m>
                <a:r>
                  <a:rPr lang="en-CA" sz="2000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, potentially the simplest</a:t>
                </a:r>
              </a:p>
              <a:p>
                <a:pPr lvl="1" algn="just">
                  <a:lnSpc>
                    <a:spcPct val="100000"/>
                  </a:lnSpc>
                </a:pPr>
                <a:r>
                  <a:rPr lang="en-CA" sz="2000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the </a:t>
                </a:r>
                <a:r>
                  <a:rPr lang="en-CA" sz="2000" b="1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normal</a:t>
                </a:r>
                <a:r>
                  <a:rPr lang="en-CA" sz="2000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 distribution </a:t>
                </a:r>
                <a14:m>
                  <m:oMath xmlns:m="http://schemas.openxmlformats.org/officeDocument/2006/math">
                    <m:r>
                      <a:rPr lang="en-CA" sz="2000" b="0" i="1" smtClean="0">
                        <a:solidFill>
                          <a:srgbClr val="323232"/>
                        </a:solidFill>
                        <a:latin typeface="Cambria Math" charset="0"/>
                      </a:rPr>
                      <m:t>𝑁</m:t>
                    </m:r>
                    <m:d>
                      <m:dPr>
                        <m:ctrlPr>
                          <a:rPr lang="mr-IN" sz="2000" b="0" i="1" smtClean="0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mr-IN" sz="2000" b="0" i="1" smtClean="0">
                            <a:solidFill>
                              <a:srgbClr val="323232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  <m:r>
                          <a:rPr lang="en-CA" sz="2000" b="0" i="1" smtClean="0">
                            <a:solidFill>
                              <a:srgbClr val="323232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CA" sz="2000" b="0" i="1" smtClean="0">
                                <a:solidFill>
                                  <a:srgbClr val="323232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CA" sz="2000" b="0" i="1" smtClean="0">
                                <a:solidFill>
                                  <a:srgbClr val="323232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CA" sz="2000" b="0" i="1" smtClean="0">
                                <a:solidFill>
                                  <a:srgbClr val="323232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CA" sz="2000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 on the real line </a:t>
                </a:r>
                <a14:m>
                  <m:oMath xmlns:m="http://schemas.openxmlformats.org/officeDocument/2006/math">
                    <m:r>
                      <a:rPr lang="en-CA" sz="2000" i="1" smtClean="0">
                        <a:solidFill>
                          <a:srgbClr val="323232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ℝ</m:t>
                    </m:r>
                  </m:oMath>
                </a14:m>
                <a:r>
                  <a:rPr lang="en-CA" sz="2000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, possibly the most frequently used (not always aptly so)</a:t>
                </a:r>
              </a:p>
              <a:p>
                <a:pPr lvl="1" algn="just">
                  <a:lnSpc>
                    <a:spcPct val="100000"/>
                  </a:lnSpc>
                </a:pPr>
                <a:r>
                  <a:rPr lang="en-CA" sz="2000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a wide variety of </a:t>
                </a:r>
                <a:r>
                  <a:rPr lang="en-CA" sz="2000" b="1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special</a:t>
                </a:r>
                <a:r>
                  <a:rPr lang="en-CA" sz="2000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 distributions that are used in applications ranging from consumer modeling and finance to operation research (</a:t>
                </a:r>
                <a:r>
                  <a:rPr lang="en-CA" sz="2000" b="1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Poisson</a:t>
                </a:r>
                <a:r>
                  <a:rPr lang="en-CA" sz="2000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, </a:t>
                </a:r>
                <a:r>
                  <a:rPr lang="en-CA" sz="2000" b="1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exponential</a:t>
                </a:r>
                <a:r>
                  <a:rPr lang="en-CA" sz="2000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, </a:t>
                </a:r>
                <a:r>
                  <a:rPr lang="en-CA" sz="2000" b="1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log-normal</a:t>
                </a:r>
                <a:r>
                  <a:rPr lang="en-CA" sz="2000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, </a:t>
                </a:r>
                <a:r>
                  <a:rPr lang="en-CA" sz="2000" b="1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binomial</a:t>
                </a:r>
                <a:r>
                  <a:rPr lang="en-CA" sz="2000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, etc.)</a:t>
                </a:r>
                <a:r>
                  <a:rPr lang="en-CA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 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88FFA95-94BF-463F-B3F9-FD987452208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06" r="-806" b="-12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17290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F79AA8-00C0-470E-B43B-6189188414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Expectation and Moments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88FFA95-94BF-463F-B3F9-FD987452208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 algn="just">
                  <a:lnSpc>
                    <a:spcPct val="100000"/>
                  </a:lnSpc>
                  <a:buNone/>
                </a:pPr>
                <a:r>
                  <a:rPr lang="en-CA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Given a p</a:t>
                </a:r>
                <a:r>
                  <a:rPr lang="en-CA" dirty="0">
                    <a:latin typeface="Dagny OT" panose="020B0504020201020104" pitchFamily="34" charset="0"/>
                  </a:rPr>
                  <a:t>df</a:t>
                </a:r>
                <a:r>
                  <a:rPr lang="en-CA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CA" i="1" smtClean="0">
                        <a:solidFill>
                          <a:srgbClr val="323232"/>
                        </a:solidFill>
                        <a:latin typeface="Cambria Math" charset="0"/>
                      </a:rPr>
                      <m:t>𝑓</m:t>
                    </m:r>
                  </m:oMath>
                </a14:m>
                <a:r>
                  <a:rPr lang="en-CA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 and a function </a:t>
                </a:r>
                <a14:m>
                  <m:oMath xmlns:m="http://schemas.openxmlformats.org/officeDocument/2006/math">
                    <m:r>
                      <a:rPr lang="en-CA" b="0" i="1" smtClean="0">
                        <a:solidFill>
                          <a:srgbClr val="323232"/>
                        </a:solidFill>
                        <a:latin typeface="Cambria Math" charset="0"/>
                      </a:rPr>
                      <m:t>𝑔</m:t>
                    </m:r>
                    <m:r>
                      <a:rPr lang="en-CA" b="0" i="1" smtClean="0">
                        <a:solidFill>
                          <a:srgbClr val="323232"/>
                        </a:solidFill>
                        <a:latin typeface="Cambria Math" charset="0"/>
                      </a:rPr>
                      <m:t>(</m:t>
                    </m:r>
                    <m:r>
                      <a:rPr lang="en-CA" b="0" i="1" smtClean="0">
                        <a:solidFill>
                          <a:srgbClr val="323232"/>
                        </a:solidFill>
                        <a:latin typeface="Cambria Math" charset="0"/>
                      </a:rPr>
                      <m:t>𝑋</m:t>
                    </m:r>
                    <m:r>
                      <a:rPr lang="en-CA" b="0" i="1" smtClean="0">
                        <a:solidFill>
                          <a:srgbClr val="323232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CA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, the </a:t>
                </a:r>
                <a:r>
                  <a:rPr lang="en-CA" b="1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expectation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CA" b="0" i="0" smtClean="0">
                            <a:solidFill>
                              <a:srgbClr val="323232"/>
                            </a:solidFill>
                            <a:latin typeface="Cambria Math" charset="0"/>
                          </a:rPr>
                          <m:t>E</m:t>
                        </m:r>
                      </m:e>
                      <m:sub>
                        <m:r>
                          <a:rPr lang="en-CA" b="0" i="1" smtClean="0">
                            <a:solidFill>
                              <a:srgbClr val="323232"/>
                            </a:solidFill>
                            <a:latin typeface="Cambria Math" charset="0"/>
                          </a:rPr>
                          <m:t>𝑓</m:t>
                        </m:r>
                      </m:sub>
                    </m:sSub>
                    <m:r>
                      <a:rPr lang="en-CA" b="0" i="0" smtClean="0">
                        <a:solidFill>
                          <a:srgbClr val="323232"/>
                        </a:solidFill>
                        <a:latin typeface="Cambria Math" charset="0"/>
                      </a:rPr>
                      <m:t>(</m:t>
                    </m:r>
                    <m:r>
                      <a:rPr lang="en-CA" i="1">
                        <a:solidFill>
                          <a:srgbClr val="323232"/>
                        </a:solidFill>
                        <a:latin typeface="Cambria Math" charset="0"/>
                      </a:rPr>
                      <m:t>𝑔</m:t>
                    </m:r>
                    <m:d>
                      <m:dPr>
                        <m:ctrlPr>
                          <a:rPr lang="en-CA" b="0" i="1" smtClean="0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b="0" i="1" smtClean="0">
                            <a:solidFill>
                              <a:srgbClr val="323232"/>
                            </a:solidFill>
                            <a:latin typeface="Cambria Math" charset="0"/>
                          </a:rPr>
                          <m:t>𝑋</m:t>
                        </m:r>
                      </m:e>
                    </m:d>
                    <m:r>
                      <a:rPr lang="en-CA" b="0" i="1" smtClean="0">
                        <a:solidFill>
                          <a:srgbClr val="323232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CA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 </a:t>
                </a:r>
                <a:r>
                  <a:rPr lang="en-CA" b="1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of</a:t>
                </a:r>
                <a:r>
                  <a:rPr lang="en-CA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CA" i="1">
                        <a:solidFill>
                          <a:srgbClr val="323232"/>
                        </a:solidFill>
                        <a:latin typeface="Cambria Math" charset="0"/>
                      </a:rPr>
                      <m:t>𝑔</m:t>
                    </m:r>
                    <m:r>
                      <a:rPr lang="en-CA" i="1">
                        <a:solidFill>
                          <a:srgbClr val="323232"/>
                        </a:solidFill>
                        <a:latin typeface="Cambria Math" charset="0"/>
                      </a:rPr>
                      <m:t> </m:t>
                    </m:r>
                  </m:oMath>
                </a14:m>
                <a:r>
                  <a:rPr lang="en-CA" b="1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under</a:t>
                </a:r>
                <a:r>
                  <a:rPr lang="en-CA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CA" i="1" smtClean="0">
                        <a:solidFill>
                          <a:srgbClr val="323232"/>
                        </a:solidFill>
                        <a:latin typeface="Cambria Math" charset="0"/>
                      </a:rPr>
                      <m:t>𝑓</m:t>
                    </m:r>
                  </m:oMath>
                </a14:m>
                <a:r>
                  <a:rPr lang="en-CA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 is the </a:t>
                </a:r>
                <a:r>
                  <a:rPr lang="en-CA" b="1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weighted average</a:t>
                </a:r>
                <a:r>
                  <a:rPr lang="en-CA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 </a:t>
                </a:r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CA" i="0">
                            <a:solidFill>
                              <a:srgbClr val="323232"/>
                            </a:solidFill>
                            <a:latin typeface="Cambria Math" charset="0"/>
                          </a:rPr>
                          <m:t>E</m:t>
                        </m:r>
                      </m:e>
                      <m:sub>
                        <m:r>
                          <a:rPr lang="en-CA" i="1">
                            <a:solidFill>
                              <a:srgbClr val="323232"/>
                            </a:solidFill>
                            <a:latin typeface="Cambria Math" charset="0"/>
                          </a:rPr>
                          <m:t>𝑓</m:t>
                        </m:r>
                      </m:sub>
                    </m:sSub>
                    <m:d>
                      <m:dPr>
                        <m:ctrlPr>
                          <a:rPr lang="en-CA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i="1">
                            <a:solidFill>
                              <a:srgbClr val="323232"/>
                            </a:solidFill>
                            <a:latin typeface="Cambria Math" charset="0"/>
                          </a:rPr>
                          <m:t>𝑔</m:t>
                        </m:r>
                        <m:d>
                          <m:dPr>
                            <m:ctrlPr>
                              <a:rPr lang="en-CA" i="1">
                                <a:solidFill>
                                  <a:srgbClr val="32323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i="1">
                                <a:solidFill>
                                  <a:srgbClr val="323232"/>
                                </a:solidFill>
                                <a:latin typeface="Cambria Math" charset="0"/>
                              </a:rPr>
                              <m:t>𝑋</m:t>
                            </m:r>
                          </m:e>
                        </m:d>
                      </m:e>
                    </m:d>
                    <m:r>
                      <a:rPr lang="en-CA" b="0" i="1" smtClean="0">
                        <a:solidFill>
                          <a:srgbClr val="323232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trlPr>
                          <a:rPr lang="is-IS" b="0" i="1" smtClean="0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  <m:brk m:alnAt="23"/>
                          </m:rPr>
                          <a:rPr lang="el-GR" b="0" i="1" smtClean="0">
                            <a:solidFill>
                              <a:srgbClr val="323232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Ω</m:t>
                        </m:r>
                      </m:sub>
                      <m:sup/>
                      <m:e>
                        <m:r>
                          <a:rPr lang="en-CA" i="1">
                            <a:solidFill>
                              <a:srgbClr val="323232"/>
                            </a:solidFill>
                            <a:latin typeface="Cambria Math" charset="0"/>
                          </a:rPr>
                          <m:t>𝑔</m:t>
                        </m:r>
                        <m:d>
                          <m:dPr>
                            <m:ctrlPr>
                              <a:rPr lang="en-CA" i="1">
                                <a:solidFill>
                                  <a:srgbClr val="32323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i="1">
                                <a:solidFill>
                                  <a:srgbClr val="323232"/>
                                </a:solidFill>
                                <a:latin typeface="Cambria Math" charset="0"/>
                              </a:rPr>
                              <m:t>𝑋</m:t>
                            </m:r>
                          </m:e>
                        </m:d>
                        <m:r>
                          <a:rPr lang="en-CA" i="1">
                            <a:solidFill>
                              <a:srgbClr val="323232"/>
                            </a:solidFill>
                            <a:latin typeface="Cambria Math" charset="0"/>
                          </a:rPr>
                          <m:t>𝑓</m:t>
                        </m:r>
                        <m:r>
                          <a:rPr lang="en-CA" i="1">
                            <a:solidFill>
                              <a:srgbClr val="323232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en-CA" i="1">
                            <a:solidFill>
                              <a:srgbClr val="323232"/>
                            </a:solidFill>
                            <a:latin typeface="Cambria Math" charset="0"/>
                          </a:rPr>
                          <m:t>𝑋</m:t>
                        </m:r>
                        <m:r>
                          <a:rPr lang="en-CA" i="1">
                            <a:solidFill>
                              <a:srgbClr val="323232"/>
                            </a:solidFill>
                            <a:latin typeface="Cambria Math" charset="0"/>
                          </a:rPr>
                          <m:t>)ⅆ</m:t>
                        </m:r>
                        <m:r>
                          <a:rPr lang="en-CA" i="1">
                            <a:solidFill>
                              <a:srgbClr val="323232"/>
                            </a:solidFill>
                            <a:latin typeface="Cambria Math" charset="0"/>
                          </a:rPr>
                          <m:t>𝑋</m:t>
                        </m:r>
                      </m:e>
                    </m:nary>
                  </m:oMath>
                </a14:m>
                <a:r>
                  <a:rPr lang="en-CA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, where </a:t>
                </a:r>
                <a14:m>
                  <m:oMath xmlns:m="http://schemas.openxmlformats.org/officeDocument/2006/math">
                    <m:r>
                      <m:rPr>
                        <m:sty m:val="p"/>
                        <m:brk m:alnAt="23"/>
                      </m:rPr>
                      <a:rPr lang="el-GR" i="1">
                        <a:solidFill>
                          <a:srgbClr val="323232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Ω</m:t>
                    </m:r>
                    <m:r>
                      <a:rPr lang="en-CA" b="0" i="1" smtClean="0">
                        <a:solidFill>
                          <a:srgbClr val="323232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m:rPr>
                        <m:nor/>
                      </m:rPr>
                      <a:rPr lang="en-CA" b="0" i="0" smtClean="0">
                        <a:solidFill>
                          <a:srgbClr val="323232"/>
                        </a:solidFill>
                        <a:latin typeface="Dagny OT" panose="020B0504020201020104" pitchFamily="34" charset="0"/>
                        <a:ea typeface="Cambria Math" charset="0"/>
                        <a:cs typeface="Cambria Math" charset="0"/>
                      </a:rPr>
                      <m:t>dom</m:t>
                    </m:r>
                    <m:r>
                      <a:rPr lang="en-CA" b="0" i="1" smtClean="0">
                        <a:solidFill>
                          <a:srgbClr val="323232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a:rPr lang="en-CA" b="0" i="1" smtClean="0">
                        <a:solidFill>
                          <a:srgbClr val="323232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𝑓</m:t>
                    </m:r>
                    <m:r>
                      <a:rPr lang="en-CA" b="0" i="1" smtClean="0">
                        <a:solidFill>
                          <a:srgbClr val="323232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r>
                  <a:rPr lang="en-CA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.</a:t>
                </a:r>
              </a:p>
              <a:p>
                <a:pPr>
                  <a:lnSpc>
                    <a:spcPct val="100000"/>
                  </a:lnSpc>
                </a:pPr>
                <a:endParaRPr lang="en-CA" sz="1000" dirty="0">
                  <a:solidFill>
                    <a:srgbClr val="323232"/>
                  </a:solidFill>
                  <a:latin typeface="Dagny OT" panose="020B0504020201020104" pitchFamily="34" charset="0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CA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The </a:t>
                </a:r>
                <a:r>
                  <a:rPr lang="en-CA" b="1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moments </a:t>
                </a:r>
                <a:r>
                  <a:rPr lang="en-CA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of a distribution are defined as </a:t>
                </a:r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solidFill>
                              <a:srgbClr val="323232"/>
                            </a:solidFill>
                            <a:latin typeface="Cambria Math" charset="0"/>
                          </a:rPr>
                          <m:t>𝑚</m:t>
                        </m:r>
                      </m:e>
                      <m:sub>
                        <m:r>
                          <a:rPr lang="en-CA" b="0" i="1" smtClean="0">
                            <a:solidFill>
                              <a:srgbClr val="323232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CA" b="0" i="1" smtClean="0">
                        <a:solidFill>
                          <a:srgbClr val="323232"/>
                        </a:solidFill>
                        <a:latin typeface="Cambria Math" charset="0"/>
                      </a:rPr>
                      <m:t>=</m:t>
                    </m:r>
                    <m:r>
                      <m:rPr>
                        <m:sty m:val="p"/>
                      </m:rPr>
                      <a:rPr lang="en-CA" b="0" i="0" smtClean="0">
                        <a:solidFill>
                          <a:srgbClr val="323232"/>
                        </a:solidFill>
                        <a:latin typeface="Cambria Math" charset="0"/>
                      </a:rPr>
                      <m:t>E</m:t>
                    </m:r>
                    <m:d>
                      <m:dPr>
                        <m:ctrlPr>
                          <a:rPr lang="mr-IN" b="0" i="1" smtClean="0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mr-IN" b="0" i="1" smtClean="0">
                                <a:solidFill>
                                  <a:srgbClr val="32323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b="0" i="1" smtClean="0">
                                <a:solidFill>
                                  <a:srgbClr val="323232"/>
                                </a:solidFill>
                                <a:latin typeface="Cambria Math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CA" b="0" i="1" smtClean="0">
                                <a:solidFill>
                                  <a:srgbClr val="323232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p>
                        </m:sSup>
                      </m:e>
                    </m:d>
                  </m:oMath>
                </a14:m>
                <a:r>
                  <a:rPr lang="en-CA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, for </a:t>
                </a:r>
                <a14:m>
                  <m:oMath xmlns:m="http://schemas.openxmlformats.org/officeDocument/2006/math">
                    <m:r>
                      <a:rPr lang="en-CA" b="0" i="1" smtClean="0">
                        <a:solidFill>
                          <a:srgbClr val="323232"/>
                        </a:solidFill>
                        <a:latin typeface="Cambria Math" charset="0"/>
                      </a:rPr>
                      <m:t>𝑖</m:t>
                    </m:r>
                    <m:r>
                      <a:rPr lang="en-CA" b="0" i="1" smtClean="0">
                        <a:solidFill>
                          <a:srgbClr val="323232"/>
                        </a:solidFill>
                        <a:latin typeface="Cambria Math" charset="0"/>
                      </a:rPr>
                      <m:t>=0,…,</m:t>
                    </m:r>
                  </m:oMath>
                </a14:m>
                <a:endParaRPr lang="en-CA" dirty="0">
                  <a:solidFill>
                    <a:srgbClr val="323232"/>
                  </a:solidFill>
                  <a:latin typeface="Dagny OT" panose="020B0504020201020104" pitchFamily="34" charset="0"/>
                </a:endParaRPr>
              </a:p>
              <a:p>
                <a:pPr>
                  <a:lnSpc>
                    <a:spcPct val="100000"/>
                  </a:lnSpc>
                </a:pPr>
                <a:endParaRPr lang="en-CA" sz="1000" dirty="0">
                  <a:solidFill>
                    <a:srgbClr val="323232"/>
                  </a:solidFill>
                  <a:latin typeface="Dagny OT" panose="020B0504020201020104" pitchFamily="34" charset="0"/>
                </a:endParaRPr>
              </a:p>
              <a:p>
                <a:r>
                  <a:rPr lang="en-CA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Note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>
                            <a:solidFill>
                              <a:srgbClr val="323232"/>
                            </a:solidFill>
                            <a:latin typeface="Cambria Math" charset="0"/>
                          </a:rPr>
                          <m:t>𝑚</m:t>
                        </m:r>
                      </m:e>
                      <m:sub>
                        <m:r>
                          <a:rPr lang="en-CA" b="0" i="1" smtClean="0">
                            <a:solidFill>
                              <a:srgbClr val="323232"/>
                            </a:solidFill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CA" b="0" i="1" smtClean="0">
                        <a:solidFill>
                          <a:srgbClr val="323232"/>
                        </a:solidFill>
                        <a:latin typeface="Cambria Math" charset="0"/>
                      </a:rPr>
                      <m:t>=1</m:t>
                    </m:r>
                  </m:oMath>
                </a14:m>
                <a:r>
                  <a:rPr lang="en-CA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, by definition. The </a:t>
                </a:r>
                <a:r>
                  <a:rPr lang="en-CA" b="1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mean</a:t>
                </a:r>
                <a:r>
                  <a:rPr lang="en-CA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 and </a:t>
                </a:r>
                <a:r>
                  <a:rPr lang="en-CA" b="1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variance </a:t>
                </a:r>
                <a:r>
                  <a:rPr lang="en-CA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of the distribution are given by</a:t>
                </a:r>
                <a14:m>
                  <m:oMath xmlns:m="http://schemas.openxmlformats.org/officeDocument/2006/math">
                    <m:r>
                      <a:rPr lang="en-CA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>
                            <a:latin typeface="Cambria Math" charset="0"/>
                          </a:rPr>
                          <m:t>𝑚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CA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CA" i="0">
                        <a:solidFill>
                          <a:srgbClr val="323232"/>
                        </a:solidFill>
                        <a:latin typeface="Cambria Math" charset="0"/>
                      </a:rPr>
                      <m:t>E</m:t>
                    </m:r>
                    <m:d>
                      <m:dPr>
                        <m:ctrlPr>
                          <a:rPr lang="mr-IN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b="0" i="1" smtClean="0">
                            <a:solidFill>
                              <a:srgbClr val="323232"/>
                            </a:solidFill>
                            <a:latin typeface="Cambria Math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en-CA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>
                            <a:latin typeface="Cambria Math" charset="0"/>
                          </a:rPr>
                          <m:t>𝑚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CA" b="0" i="1" smtClean="0">
                        <a:latin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CA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CA" i="0">
                        <a:solidFill>
                          <a:srgbClr val="323232"/>
                        </a:solidFill>
                        <a:latin typeface="Cambria Math" charset="0"/>
                      </a:rPr>
                      <m:t>E</m:t>
                    </m:r>
                    <m:d>
                      <m:dPr>
                        <m:ctrlPr>
                          <a:rPr lang="mr-IN" i="1" smtClean="0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mr-IN" i="1">
                                <a:solidFill>
                                  <a:srgbClr val="32323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i="1">
                                <a:solidFill>
                                  <a:srgbClr val="323232"/>
                                </a:solidFill>
                                <a:latin typeface="Cambria Math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CA" i="1">
                                <a:solidFill>
                                  <a:srgbClr val="323232"/>
                                </a:solidFill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CA" b="0" i="1" smtClean="0">
                        <a:solidFill>
                          <a:srgbClr val="323232"/>
                        </a:solidFill>
                        <a:latin typeface="Cambria Math" charset="0"/>
                      </a:rPr>
                      <m:t>−</m:t>
                    </m:r>
                    <m:sSup>
                      <m:sSupPr>
                        <m:ctrlPr>
                          <a:rPr lang="en-CA" b="0" i="1" smtClean="0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mr-IN" b="0" i="1" smtClean="0">
                                <a:solidFill>
                                  <a:srgbClr val="32323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CA" i="0">
                                <a:solidFill>
                                  <a:srgbClr val="323232"/>
                                </a:solidFill>
                                <a:latin typeface="Cambria Math" charset="0"/>
                              </a:rPr>
                              <m:t>E</m:t>
                            </m:r>
                            <m:d>
                              <m:dPr>
                                <m:ctrlPr>
                                  <a:rPr lang="mr-IN" i="1">
                                    <a:solidFill>
                                      <a:srgbClr val="32323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CA" i="1">
                                    <a:solidFill>
                                      <a:srgbClr val="323232"/>
                                    </a:solidFill>
                                    <a:latin typeface="Cambria Math" charset="0"/>
                                  </a:rPr>
                                  <m:t>𝑋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CA" b="0" i="1" smtClean="0">
                            <a:solidFill>
                              <a:srgbClr val="323232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CA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, respectively.</a:t>
                </a:r>
                <a:r>
                  <a:rPr lang="en-CA" dirty="0">
                    <a:solidFill>
                      <a:srgbClr val="323232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88FFA95-94BF-463F-B3F9-FD987452208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06" r="-8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98250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EBA357-2D1A-984A-9509-77FEA3291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LEARNING OBJECTIVES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1E9CE3-6962-5647-B87F-A8C2EB7675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en-US" dirty="0">
                <a:solidFill>
                  <a:schemeClr val="tx1"/>
                </a:solidFill>
                <a:latin typeface="Dagny OT" panose="020B0504020201020104" pitchFamily="34" charset="0"/>
              </a:rPr>
              <a:t>In this module, we provide, in very broad terms, some fundamental mathematical and statistical background required for data analysis and model building with practical applications.</a:t>
            </a:r>
          </a:p>
          <a:p>
            <a:pPr marL="0" indent="0" algn="just">
              <a:buNone/>
            </a:pPr>
            <a:endParaRPr lang="en-US" sz="500" dirty="0">
              <a:solidFill>
                <a:schemeClr val="tx1"/>
              </a:solidFill>
              <a:latin typeface="Dagny OT" panose="020B0504020201020104" pitchFamily="34" charset="0"/>
            </a:endParaRPr>
          </a:p>
          <a:p>
            <a:pPr marL="0" indent="0" algn="just">
              <a:buNone/>
            </a:pPr>
            <a:r>
              <a:rPr lang="en-US" dirty="0">
                <a:solidFill>
                  <a:schemeClr val="tx1"/>
                </a:solidFill>
                <a:latin typeface="Dagny OT" panose="020B0504020201020104" pitchFamily="34" charset="0"/>
              </a:rPr>
              <a:t>Participants will become acquainted will </a:t>
            </a:r>
            <a:r>
              <a:rPr lang="en-US" b="1" dirty="0">
                <a:solidFill>
                  <a:schemeClr val="tx1"/>
                </a:solidFill>
                <a:latin typeface="Dagny OT" panose="020B0504020201020104" pitchFamily="34" charset="0"/>
              </a:rPr>
              <a:t>key concepts</a:t>
            </a:r>
            <a:r>
              <a:rPr lang="en-US" dirty="0">
                <a:solidFill>
                  <a:schemeClr val="tx1"/>
                </a:solidFill>
                <a:latin typeface="Dagny OT" panose="020B0504020201020104" pitchFamily="34" charset="0"/>
              </a:rPr>
              <a:t>, to allow for future learning.</a:t>
            </a:r>
          </a:p>
          <a:p>
            <a:pPr algn="just"/>
            <a:endParaRPr lang="en-US" sz="900" dirty="0">
              <a:solidFill>
                <a:schemeClr val="tx1"/>
              </a:solidFill>
              <a:latin typeface="Dagny OT" panose="020B0504020201020104" pitchFamily="34" charset="0"/>
              <a:ea typeface="Helvetica Light" charset="0"/>
              <a:cs typeface="Helvetica Light" charset="0"/>
            </a:endParaRPr>
          </a:p>
          <a:p>
            <a:pPr marL="0" indent="0" algn="just">
              <a:buNone/>
            </a:pPr>
            <a:r>
              <a:rPr lang="en-US" dirty="0">
                <a:solidFill>
                  <a:schemeClr val="tx1"/>
                </a:solidFill>
                <a:latin typeface="Dagny OT" panose="020B0504020201020104" pitchFamily="34" charset="0"/>
                <a:ea typeface="Helvetica Light" charset="0"/>
                <a:cs typeface="Helvetica Light" charset="0"/>
              </a:rPr>
              <a:t>This introduction is not meant to replace formal training and is at best </a:t>
            </a:r>
            <a:r>
              <a:rPr lang="en-US" b="1" dirty="0">
                <a:solidFill>
                  <a:schemeClr val="tx1"/>
                </a:solidFill>
                <a:latin typeface="Dagny OT" panose="020B0504020201020104" pitchFamily="34" charset="0"/>
                <a:ea typeface="Helvetica Light" charset="0"/>
                <a:cs typeface="Helvetica Light" charset="0"/>
              </a:rPr>
              <a:t>incomplete</a:t>
            </a:r>
            <a:r>
              <a:rPr lang="en-US" dirty="0">
                <a:solidFill>
                  <a:schemeClr val="tx1"/>
                </a:solidFill>
                <a:latin typeface="Dagny OT" panose="020B0504020201020104" pitchFamily="34" charset="0"/>
                <a:ea typeface="Helvetica Light" charset="0"/>
                <a:cs typeface="Helvetica Light" charset="0"/>
              </a:rPr>
              <a:t>; please consult the references for further details.</a:t>
            </a:r>
          </a:p>
        </p:txBody>
      </p:sp>
    </p:spTree>
    <p:extLst>
      <p:ext uri="{BB962C8B-B14F-4D97-AF65-F5344CB8AC3E}">
        <p14:creationId xmlns:p14="http://schemas.microsoft.com/office/powerpoint/2010/main" val="452148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63BF3351-010C-AE4A-950B-478D98C0578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40657842"/>
                  </p:ext>
                </p:extLst>
              </p:nvPr>
            </p:nvGraphicFramePr>
            <p:xfrm>
              <a:off x="181155" y="719666"/>
              <a:ext cx="11740550" cy="515454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82151">
                      <a:extLst>
                        <a:ext uri="{9D8B030D-6E8A-4147-A177-3AD203B41FA5}">
                          <a16:colId xmlns:a16="http://schemas.microsoft.com/office/drawing/2014/main" val="826282294"/>
                        </a:ext>
                      </a:extLst>
                    </a:gridCol>
                    <a:gridCol w="2803585">
                      <a:extLst>
                        <a:ext uri="{9D8B030D-6E8A-4147-A177-3AD203B41FA5}">
                          <a16:colId xmlns:a16="http://schemas.microsoft.com/office/drawing/2014/main" val="120522595"/>
                        </a:ext>
                      </a:extLst>
                    </a:gridCol>
                    <a:gridCol w="983411">
                      <a:extLst>
                        <a:ext uri="{9D8B030D-6E8A-4147-A177-3AD203B41FA5}">
                          <a16:colId xmlns:a16="http://schemas.microsoft.com/office/drawing/2014/main" val="3890814611"/>
                        </a:ext>
                      </a:extLst>
                    </a:gridCol>
                    <a:gridCol w="1932317">
                      <a:extLst>
                        <a:ext uri="{9D8B030D-6E8A-4147-A177-3AD203B41FA5}">
                          <a16:colId xmlns:a16="http://schemas.microsoft.com/office/drawing/2014/main" val="9718205"/>
                        </a:ext>
                      </a:extLst>
                    </a:gridCol>
                    <a:gridCol w="4339086">
                      <a:extLst>
                        <a:ext uri="{9D8B030D-6E8A-4147-A177-3AD203B41FA5}">
                          <a16:colId xmlns:a16="http://schemas.microsoft.com/office/drawing/2014/main" val="161799664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Dagny OT" panose="020B0504020201020104" pitchFamily="34" charset="77"/>
                            </a:rPr>
                            <a:t>distribution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Dagny OT" panose="020B0504020201020104" pitchFamily="34" charset="77"/>
                            </a:rPr>
                            <a:t>pdf </a:t>
                          </a:r>
                          <a14:m>
                            <m:oMath xmlns:m="http://schemas.openxmlformats.org/officeDocument/2006/math"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endParaRPr lang="en-US" dirty="0">
                            <a:latin typeface="Dagny OT" panose="020B0504020201020104" pitchFamily="34" charset="77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Dagny OT" panose="020B0504020201020104" pitchFamily="34" charset="77"/>
                            </a:rPr>
                            <a:t>mean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Dagny OT" panose="020B0504020201020104" pitchFamily="34" charset="77"/>
                            </a:rPr>
                            <a:t>variance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Dagny OT" panose="020B0504020201020104" pitchFamily="34" charset="77"/>
                            </a:rPr>
                            <a:t>notes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41198274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rgbClr val="323232"/>
                              </a:solidFill>
                              <a:latin typeface="Dagny OT" panose="020B0504020201020104" pitchFamily="34" charset="77"/>
                            </a:rPr>
                            <a:t>uniform </a:t>
                          </a:r>
                          <a14:m>
                            <m:oMath xmlns:m="http://schemas.openxmlformats.org/officeDocument/2006/math">
                              <m:r>
                                <a:rPr lang="en-CA" i="1" smtClean="0">
                                  <a:solidFill>
                                    <a:srgbClr val="323232"/>
                                  </a:solidFill>
                                  <a:latin typeface="Cambria Math" charset="0"/>
                                </a:rPr>
                                <m:t>𝑈</m:t>
                              </m:r>
                              <m:r>
                                <a:rPr lang="en-CA" i="1" smtClean="0">
                                  <a:solidFill>
                                    <a:srgbClr val="323232"/>
                                  </a:solidFill>
                                  <a:latin typeface="Cambria Math" charset="0"/>
                                </a:rPr>
                                <m:t>(</m:t>
                              </m:r>
                              <m:r>
                                <a:rPr lang="en-CA" i="1" smtClean="0">
                                  <a:solidFill>
                                    <a:srgbClr val="323232"/>
                                  </a:solidFill>
                                  <a:latin typeface="Cambria Math" charset="0"/>
                                </a:rPr>
                                <m:t>𝑎</m:t>
                              </m:r>
                              <m:r>
                                <a:rPr lang="en-CA" i="1" smtClean="0">
                                  <a:solidFill>
                                    <a:srgbClr val="323232"/>
                                  </a:solidFill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CA" i="1" smtClean="0">
                                  <a:solidFill>
                                    <a:srgbClr val="323232"/>
                                  </a:solidFill>
                                  <a:latin typeface="Cambria Math" charset="0"/>
                                </a:rPr>
                                <m:t>𝑏</m:t>
                              </m:r>
                              <m:r>
                                <a:rPr lang="en-CA" i="1" smtClean="0">
                                  <a:solidFill>
                                    <a:srgbClr val="323232"/>
                                  </a:solidFill>
                                  <a:latin typeface="Cambria Math" charset="0"/>
                                </a:rPr>
                                <m:t>)</m:t>
                              </m:r>
                            </m:oMath>
                          </a14:m>
                          <a:endParaRPr lang="en-US" dirty="0">
                            <a:solidFill>
                              <a:srgbClr val="323232"/>
                            </a:solidFill>
                            <a:latin typeface="Dagny OT" panose="020B0504020201020104" pitchFamily="34" charset="77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CA" i="1" smtClean="0">
                                        <a:solidFill>
                                          <a:srgbClr val="32323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CA" smtClean="0">
                                        <a:solidFill>
                                          <a:srgbClr val="323232"/>
                                        </a:solidFill>
                                        <a:latin typeface="Cambria Math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CA" smtClean="0">
                                        <a:solidFill>
                                          <a:srgbClr val="323232"/>
                                        </a:solidFill>
                                        <a:latin typeface="Cambria Math" charset="0"/>
                                      </a:rPr>
                                      <m:t>𝑏</m:t>
                                    </m:r>
                                    <m:r>
                                      <a:rPr lang="en-CA" smtClean="0">
                                        <a:solidFill>
                                          <a:srgbClr val="323232"/>
                                        </a:solidFill>
                                        <a:latin typeface="Cambria Math" charset="0"/>
                                      </a:rPr>
                                      <m:t>−</m:t>
                                    </m:r>
                                    <m:r>
                                      <a:rPr lang="en-CA" smtClean="0">
                                        <a:solidFill>
                                          <a:srgbClr val="323232"/>
                                        </a:solidFill>
                                        <a:latin typeface="Cambria Math" charset="0"/>
                                      </a:rPr>
                                      <m:t>𝑎</m:t>
                                    </m:r>
                                    <m:r>
                                      <a:rPr lang="en-CA" smtClean="0">
                                        <a:solidFill>
                                          <a:srgbClr val="323232"/>
                                        </a:solidFill>
                                        <a:latin typeface="Cambria Math" charset="0"/>
                                      </a:rPr>
                                      <m:t> </m:t>
                                    </m:r>
                                  </m:den>
                                </m:f>
                                <m:r>
                                  <a:rPr lang="en-CA" smtClean="0">
                                    <a:solidFill>
                                      <a:srgbClr val="323232"/>
                                    </a:solidFill>
                                    <a:latin typeface="Cambria Math" charset="0"/>
                                  </a:rPr>
                                  <m:t>   </m:t>
                                </m:r>
                                <m:r>
                                  <m:rPr>
                                    <m:nor/>
                                  </m:rPr>
                                  <a:rPr lang="en-CA" i="0" smtClean="0">
                                    <a:solidFill>
                                      <a:srgbClr val="323232"/>
                                    </a:solidFill>
                                    <a:latin typeface="Dagny OT" panose="020B0504020201020104" pitchFamily="34" charset="0"/>
                                  </a:rPr>
                                  <m:t>for</m:t>
                                </m:r>
                                <m:r>
                                  <m:rPr>
                                    <m:nor/>
                                  </m:rPr>
                                  <a:rPr lang="en-CA" i="0" smtClean="0">
                                    <a:solidFill>
                                      <a:srgbClr val="323232"/>
                                    </a:solidFill>
                                    <a:latin typeface="Dagny OT" panose="020B0504020201020104" pitchFamily="34" charset="0"/>
                                  </a:rPr>
                                  <m:t>  </m:t>
                                </m:r>
                                <m:r>
                                  <a:rPr lang="en-CA" smtClean="0">
                                    <a:solidFill>
                                      <a:srgbClr val="323232"/>
                                    </a:solidFill>
                                    <a:latin typeface="Cambria Math" charset="0"/>
                                  </a:rPr>
                                  <m:t>𝑎</m:t>
                                </m:r>
                                <m:r>
                                  <a:rPr lang="en-CA" smtClean="0">
                                    <a:solidFill>
                                      <a:srgbClr val="323232"/>
                                    </a:solidFill>
                                    <a:latin typeface="Cambria Math" charset="0"/>
                                  </a:rPr>
                                  <m:t>≤</m:t>
                                </m:r>
                                <m:r>
                                  <a:rPr lang="en-CA" smtClean="0">
                                    <a:solidFill>
                                      <a:srgbClr val="323232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  <m:r>
                                  <a:rPr lang="en-CA" smtClean="0">
                                    <a:solidFill>
                                      <a:srgbClr val="323232"/>
                                    </a:solidFill>
                                    <a:latin typeface="Cambria Math" charset="0"/>
                                  </a:rPr>
                                  <m:t>≤</m:t>
                                </m:r>
                                <m:r>
                                  <a:rPr lang="en-CA" smtClean="0">
                                    <a:solidFill>
                                      <a:srgbClr val="323232"/>
                                    </a:solidFill>
                                    <a:latin typeface="Cambria Math" charset="0"/>
                                  </a:rPr>
                                  <m:t>𝑏</m:t>
                                </m:r>
                              </m:oMath>
                            </m:oMathPara>
                          </a14:m>
                          <a:endParaRPr lang="en-CA" dirty="0">
                            <a:solidFill>
                              <a:srgbClr val="323232"/>
                            </a:solidFill>
                            <a:latin typeface="Dagny OT" panose="020B05040202010201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CA" i="1" smtClean="0">
                                        <a:solidFill>
                                          <a:srgbClr val="32323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CA" smtClean="0">
                                        <a:solidFill>
                                          <a:srgbClr val="323232"/>
                                        </a:solidFill>
                                        <a:latin typeface="Cambria Math" charset="0"/>
                                      </a:rPr>
                                      <m:t>𝑎</m:t>
                                    </m:r>
                                    <m:r>
                                      <a:rPr lang="en-CA" smtClean="0">
                                        <a:solidFill>
                                          <a:srgbClr val="323232"/>
                                        </a:solidFill>
                                        <a:latin typeface="Cambria Math" charset="0"/>
                                      </a:rPr>
                                      <m:t>+</m:t>
                                    </m:r>
                                    <m:r>
                                      <a:rPr lang="en-CA" smtClean="0">
                                        <a:solidFill>
                                          <a:srgbClr val="323232"/>
                                        </a:solidFill>
                                        <a:latin typeface="Cambria Math" charset="0"/>
                                      </a:rPr>
                                      <m:t>𝑏</m:t>
                                    </m:r>
                                  </m:num>
                                  <m:den>
                                    <m:r>
                                      <a:rPr lang="en-CA" smtClean="0">
                                        <a:solidFill>
                                          <a:srgbClr val="323232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dirty="0">
                            <a:solidFill>
                              <a:srgbClr val="323232"/>
                            </a:solidFill>
                            <a:latin typeface="Dagny OT" panose="020B0504020201020104" pitchFamily="34" charset="77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CA" i="1" smtClean="0">
                                        <a:solidFill>
                                          <a:srgbClr val="32323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CA" i="1" smtClean="0">
                                            <a:solidFill>
                                              <a:srgbClr val="32323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en-CA" i="1" smtClean="0">
                                                <a:solidFill>
                                                  <a:srgbClr val="323232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CA" b="0" i="1" smtClean="0">
                                                <a:solidFill>
                                                  <a:srgbClr val="323232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𝑏</m:t>
                                            </m:r>
                                            <m:r>
                                              <a:rPr lang="en-CA" b="0" i="1" smtClean="0">
                                                <a:solidFill>
                                                  <a:srgbClr val="323232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CA" b="0" i="1" smtClean="0">
                                                <a:solidFill>
                                                  <a:srgbClr val="323232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en-CA" b="0" i="1" smtClean="0">
                                            <a:solidFill>
                                              <a:srgbClr val="32323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lang="en-CA" b="0" i="0" smtClean="0">
                                        <a:solidFill>
                                          <a:srgbClr val="32323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CA" smtClean="0">
                                        <a:solidFill>
                                          <a:srgbClr val="323232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dirty="0">
                            <a:solidFill>
                              <a:srgbClr val="323232"/>
                            </a:solidFill>
                            <a:latin typeface="Dagny OT" panose="020B0504020201020104" pitchFamily="34" charset="77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CA" dirty="0">
                              <a:solidFill>
                                <a:srgbClr val="323232"/>
                              </a:solidFill>
                              <a:latin typeface="Dagny OT" panose="020B0504020201020104" pitchFamily="34" charset="0"/>
                            </a:rPr>
                            <a:t>most languages provide rand # generators for </a:t>
                          </a:r>
                          <a14:m>
                            <m:oMath xmlns:m="http://schemas.openxmlformats.org/officeDocument/2006/math">
                              <m:r>
                                <a:rPr lang="en-CA" i="1" smtClean="0">
                                  <a:solidFill>
                                    <a:srgbClr val="323232"/>
                                  </a:solidFill>
                                  <a:latin typeface="Cambria Math" charset="0"/>
                                </a:rPr>
                                <m:t>𝑈</m:t>
                              </m:r>
                              <m:d>
                                <m:dPr>
                                  <m:ctrlPr>
                                    <a:rPr lang="en-CA" i="1" smtClean="0">
                                      <a:solidFill>
                                        <a:srgbClr val="32323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A" i="1" smtClean="0">
                                      <a:solidFill>
                                        <a:srgbClr val="323232"/>
                                      </a:solidFill>
                                      <a:latin typeface="Cambria Math" charset="0"/>
                                    </a:rPr>
                                    <m:t>𝑎</m:t>
                                  </m:r>
                                  <m:r>
                                    <a:rPr lang="en-CA" i="1" smtClean="0">
                                      <a:solidFill>
                                        <a:srgbClr val="323232"/>
                                      </a:solidFill>
                                      <a:latin typeface="Cambria Math" charset="0"/>
                                    </a:rPr>
                                    <m:t>,</m:t>
                                  </m:r>
                                  <m:r>
                                    <a:rPr lang="en-CA" i="1" smtClean="0">
                                      <a:solidFill>
                                        <a:srgbClr val="323232"/>
                                      </a:solidFill>
                                      <a:latin typeface="Cambria Math" charset="0"/>
                                    </a:rPr>
                                    <m:t>𝑏</m:t>
                                  </m:r>
                                </m:e>
                              </m:d>
                              <m:r>
                                <a:rPr lang="en-CA" b="0" i="0" smtClean="0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</m:oMath>
                          </a14:m>
                          <a:r>
                            <a:rPr lang="en-CA" dirty="0">
                              <a:solidFill>
                                <a:srgbClr val="323232"/>
                              </a:solidFill>
                              <a:latin typeface="Dagny OT" panose="020B0504020201020104" pitchFamily="34" charset="0"/>
                            </a:rPr>
                            <a:t> used to generate </a:t>
                          </a:r>
                          <a:r>
                            <a:rPr lang="en-CA" dirty="0" err="1">
                              <a:solidFill>
                                <a:srgbClr val="323232"/>
                              </a:solidFill>
                              <a:latin typeface="Dagny OT" panose="020B0504020201020104" pitchFamily="34" charset="0"/>
                            </a:rPr>
                            <a:t>r.v</a:t>
                          </a:r>
                          <a:r>
                            <a:rPr lang="en-CA" dirty="0">
                              <a:solidFill>
                                <a:srgbClr val="323232"/>
                              </a:solidFill>
                              <a:latin typeface="Dagny OT" panose="020B0504020201020104" pitchFamily="34" charset="0"/>
                            </a:rPr>
                            <a:t>. with other distributions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25704566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rgbClr val="323232"/>
                              </a:solidFill>
                              <a:latin typeface="Dagny OT" panose="020B0504020201020104" pitchFamily="34" charset="77"/>
                            </a:rPr>
                            <a:t>Gaussian</a:t>
                          </a:r>
                          <a:r>
                            <a:rPr lang="en-US" dirty="0">
                              <a:solidFill>
                                <a:srgbClr val="323232"/>
                              </a:solidFill>
                              <a:latin typeface="Dagny OT" panose="020B0504020201020104" pitchFamily="34" charset="77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CA" b="0" i="1" smtClean="0">
                                  <a:solidFill>
                                    <a:srgbClr val="323232"/>
                                  </a:solidFill>
                                  <a:latin typeface="Cambria Math" charset="0"/>
                                </a:rPr>
                                <m:t>𝑁</m:t>
                              </m:r>
                              <m:d>
                                <m:dPr>
                                  <m:ctrlPr>
                                    <a:rPr lang="en-CA" i="1">
                                      <a:solidFill>
                                        <a:srgbClr val="32323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A">
                                      <a:solidFill>
                                        <a:srgbClr val="323232"/>
                                      </a:solidFill>
                                      <a:latin typeface="Cambria Math" charset="0"/>
                                    </a:rPr>
                                    <m:t>𝜇</m:t>
                                  </m:r>
                                  <m:r>
                                    <a:rPr lang="en-CA" smtClean="0">
                                      <a:solidFill>
                                        <a:srgbClr val="323232"/>
                                      </a:solidFill>
                                      <a:latin typeface="Cambria Math" charset="0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en-CA" i="1" smtClean="0">
                                          <a:solidFill>
                                            <a:srgbClr val="32323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CA">
                                          <a:solidFill>
                                            <a:srgbClr val="323232"/>
                                          </a:solidFill>
                                          <a:latin typeface="Cambria Math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en-CA" b="0" i="1" smtClean="0">
                                          <a:solidFill>
                                            <a:srgbClr val="323232"/>
                                          </a:solidFill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oMath>
                          </a14:m>
                          <a:endParaRPr lang="en-US" dirty="0">
                            <a:solidFill>
                              <a:srgbClr val="323232"/>
                            </a:solidFill>
                            <a:latin typeface="Dagny OT" panose="020B0504020201020104" pitchFamily="34" charset="77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CA" i="1" smtClean="0">
                                        <a:solidFill>
                                          <a:srgbClr val="32323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CA" smtClean="0">
                                        <a:solidFill>
                                          <a:srgbClr val="323232"/>
                                        </a:solidFill>
                                        <a:latin typeface="Cambria Math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CA" smtClean="0">
                                        <a:solidFill>
                                          <a:srgbClr val="323232"/>
                                        </a:solidFill>
                                        <a:latin typeface="Cambria Math" charset="0"/>
                                      </a:rPr>
                                      <m:t>𝜎</m:t>
                                    </m:r>
                                    <m:rad>
                                      <m:radPr>
                                        <m:degHide m:val="on"/>
                                        <m:ctrlPr>
                                          <a:rPr lang="en-CA" i="1" smtClean="0">
                                            <a:solidFill>
                                              <a:srgbClr val="32323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CA" smtClean="0">
                                            <a:solidFill>
                                              <a:srgbClr val="323232"/>
                                            </a:solidFill>
                                            <a:latin typeface="Cambria Math" charset="0"/>
                                          </a:rPr>
                                          <m:t>2</m:t>
                                        </m:r>
                                        <m:r>
                                          <a:rPr lang="en-CA" smtClean="0">
                                            <a:solidFill>
                                              <a:srgbClr val="323232"/>
                                            </a:solidFill>
                                            <a:latin typeface="Cambria Math" charset="0"/>
                                          </a:rPr>
                                          <m:t>𝜋</m:t>
                                        </m:r>
                                      </m:e>
                                    </m:rad>
                                  </m:den>
                                </m:f>
                                <m:sSup>
                                  <m:sSupPr>
                                    <m:ctrlPr>
                                      <a:rPr lang="en-CA" i="1" smtClean="0">
                                        <a:solidFill>
                                          <a:srgbClr val="32323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CA" smtClean="0">
                                        <a:solidFill>
                                          <a:srgbClr val="323232"/>
                                        </a:solidFill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CA" smtClean="0">
                                        <a:solidFill>
                                          <a:srgbClr val="323232"/>
                                        </a:solidFill>
                                        <a:latin typeface="Cambria Math" charset="0"/>
                                      </a:rPr>
                                      <m:t>−</m:t>
                                    </m:r>
                                    <m:f>
                                      <m:fPr>
                                        <m:ctrlPr>
                                          <a:rPr lang="en-CA" i="1" smtClean="0">
                                            <a:solidFill>
                                              <a:srgbClr val="32323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CA" smtClean="0">
                                            <a:solidFill>
                                              <a:srgbClr val="323232"/>
                                            </a:solidFill>
                                            <a:latin typeface="Cambria Math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CA" smtClean="0">
                                            <a:solidFill>
                                              <a:srgbClr val="323232"/>
                                            </a:solidFill>
                                            <a:latin typeface="Cambria Math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r>
                                      <a:rPr lang="en-CA" smtClean="0">
                                        <a:solidFill>
                                          <a:srgbClr val="323232"/>
                                        </a:solidFill>
                                        <a:latin typeface="Cambria Math" charset="0"/>
                                      </a:rPr>
                                      <m:t> </m:t>
                                    </m:r>
                                    <m:sSup>
                                      <m:sSupPr>
                                        <m:ctrlPr>
                                          <a:rPr lang="en-CA" i="1" smtClean="0">
                                            <a:solidFill>
                                              <a:srgbClr val="32323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mr-IN" i="1" smtClean="0">
                                                <a:solidFill>
                                                  <a:srgbClr val="323232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f>
                                              <m:fPr>
                                                <m:ctrlPr>
                                                  <a:rPr lang="en-CA" i="1">
                                                    <a:solidFill>
                                                      <a:srgbClr val="323232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Pr>
                                              <m:num>
                                                <m:r>
                                                  <a:rPr lang="en-CA">
                                                    <a:solidFill>
                                                      <a:srgbClr val="323232"/>
                                                    </a:solidFill>
                                                    <a:latin typeface="Cambria Math" charset="0"/>
                                                  </a:rPr>
                                                  <m:t>𝑥</m:t>
                                                </m:r>
                                                <m:r>
                                                  <a:rPr lang="en-CA">
                                                    <a:solidFill>
                                                      <a:srgbClr val="323232"/>
                                                    </a:solidFill>
                                                    <a:latin typeface="Cambria Math" charset="0"/>
                                                  </a:rPr>
                                                  <m:t>−</m:t>
                                                </m:r>
                                                <m:r>
                                                  <a:rPr lang="en-CA">
                                                    <a:solidFill>
                                                      <a:srgbClr val="323232"/>
                                                    </a:solidFill>
                                                    <a:latin typeface="Cambria Math" charset="0"/>
                                                  </a:rPr>
                                                  <m:t>𝜇</m:t>
                                                </m:r>
                                              </m:num>
                                              <m:den>
                                                <m:r>
                                                  <a:rPr lang="en-CA">
                                                    <a:solidFill>
                                                      <a:srgbClr val="323232"/>
                                                    </a:solidFill>
                                                    <a:latin typeface="Cambria Math" charset="0"/>
                                                  </a:rPr>
                                                  <m:t>𝜎</m:t>
                                                </m:r>
                                              </m:den>
                                            </m:f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en-CA" b="0" i="1" smtClean="0">
                                            <a:solidFill>
                                              <a:srgbClr val="323232"/>
                                            </a:solidFill>
                                            <a:latin typeface="Cambria Math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sup>
                                </m:sSup>
                                <m:r>
                                  <a:rPr lang="en-CA" b="0" i="1" smtClean="0">
                                    <a:solidFill>
                                      <a:srgbClr val="323232"/>
                                    </a:solidFill>
                                    <a:latin typeface="Cambria Math" charset="0"/>
                                  </a:rPr>
                                  <m:t> </m:t>
                                </m:r>
                                <m:r>
                                  <a:rPr lang="en-CA" smtClean="0">
                                    <a:solidFill>
                                      <a:srgbClr val="323232"/>
                                    </a:solidFill>
                                    <a:latin typeface="Cambria Math" charset="0"/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CA" i="0" smtClean="0">
                                    <a:solidFill>
                                      <a:srgbClr val="323232"/>
                                    </a:solidFill>
                                    <a:latin typeface="Dagny OT" panose="020B0504020201020104" pitchFamily="34" charset="0"/>
                                  </a:rPr>
                                  <m:t>for</m:t>
                                </m:r>
                                <m:r>
                                  <m:rPr>
                                    <m:nor/>
                                  </m:rPr>
                                  <a:rPr lang="en-CA" b="0" i="0" smtClean="0">
                                    <a:solidFill>
                                      <a:srgbClr val="323232"/>
                                    </a:solidFill>
                                    <a:latin typeface="Dagny OT" panose="020B0504020201020104" pitchFamily="34" charset="0"/>
                                  </a:rPr>
                                  <m:t> </m:t>
                                </m:r>
                                <m:r>
                                  <a:rPr lang="en-CA" b="0" i="0" smtClean="0">
                                    <a:solidFill>
                                      <a:srgbClr val="323232"/>
                                    </a:solidFill>
                                    <a:latin typeface="Cambria Math" charset="0"/>
                                  </a:rPr>
                                  <m:t> </m:t>
                                </m:r>
                                <m:r>
                                  <a:rPr lang="en-CA" b="0" i="1" smtClean="0">
                                    <a:solidFill>
                                      <a:srgbClr val="323232"/>
                                    </a:solidFill>
                                    <a:latin typeface="Cambria Math" charset="0"/>
                                    <a:sym typeface="Wingdings" pitchFamily="2" charset="2"/>
                                  </a:rPr>
                                  <m:t>𝑥</m:t>
                                </m:r>
                                <m:r>
                                  <a:rPr lang="en-CA" b="0" i="1" smtClean="0">
                                    <a:solidFill>
                                      <a:srgbClr val="323232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  <a:sym typeface="Wingdings" pitchFamily="2" charset="2"/>
                                  </a:rPr>
                                  <m:t>∈</m:t>
                                </m:r>
                                <m:r>
                                  <a:rPr lang="en-CA" b="0" i="1" smtClean="0">
                                    <a:solidFill>
                                      <a:srgbClr val="323232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  <a:sym typeface="Wingdings" pitchFamily="2" charset="2"/>
                                  </a:rPr>
                                  <m:t>ℝ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rgbClr val="323232"/>
                            </a:solidFill>
                            <a:latin typeface="Dagny OT" panose="020B0504020201020104" pitchFamily="34" charset="0"/>
                            <a:sym typeface="Wingdings" pitchFamily="2" charset="2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CA" smtClean="0">
                                    <a:solidFill>
                                      <a:srgbClr val="323232"/>
                                    </a:solidFill>
                                    <a:latin typeface="Cambria Math" charset="0"/>
                                  </a:rPr>
                                  <m:t>𝜇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rgbClr val="323232"/>
                            </a:solidFill>
                            <a:latin typeface="Dagny OT" panose="020B0504020201020104" pitchFamily="34" charset="77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CA" i="1" smtClean="0">
                                        <a:solidFill>
                                          <a:srgbClr val="32323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CA">
                                        <a:solidFill>
                                          <a:srgbClr val="323232"/>
                                        </a:solidFill>
                                        <a:latin typeface="Cambria Math" charset="0"/>
                                      </a:rPr>
                                      <m:t>𝜎</m:t>
                                    </m:r>
                                  </m:e>
                                  <m:sup>
                                    <m:r>
                                      <a:rPr lang="en-CA" b="0" i="1" smtClean="0">
                                        <a:solidFill>
                                          <a:srgbClr val="323232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>
                            <a:solidFill>
                              <a:srgbClr val="323232"/>
                            </a:solidFill>
                            <a:latin typeface="Dagny OT" panose="020B0504020201020104" pitchFamily="34" charset="77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CA" dirty="0">
                              <a:solidFill>
                                <a:srgbClr val="323232"/>
                              </a:solidFill>
                              <a:latin typeface="Dagny OT" panose="020B0504020201020104" pitchFamily="34" charset="0"/>
                            </a:rPr>
                            <a:t>if </a:t>
                          </a:r>
                          <a14:m>
                            <m:oMath xmlns:m="http://schemas.openxmlformats.org/officeDocument/2006/math">
                              <m:r>
                                <a:rPr lang="en-CA" b="0" i="1" smtClean="0">
                                  <a:solidFill>
                                    <a:srgbClr val="323232"/>
                                  </a:solidFill>
                                  <a:latin typeface="Cambria Math" charset="0"/>
                                </a:rPr>
                                <m:t>𝑋</m:t>
                              </m:r>
                              <m:r>
                                <a:rPr lang="en-US" b="0" i="1" smtClean="0">
                                  <a:solidFill>
                                    <a:srgbClr val="323232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~</m:t>
                              </m:r>
                              <m:r>
                                <a:rPr lang="en-CA" i="1">
                                  <a:solidFill>
                                    <a:srgbClr val="323232"/>
                                  </a:solidFill>
                                  <a:latin typeface="Cambria Math" charset="0"/>
                                </a:rPr>
                                <m:t>𝑁</m:t>
                              </m:r>
                              <m:d>
                                <m:dPr>
                                  <m:ctrlPr>
                                    <a:rPr lang="en-CA" i="1">
                                      <a:solidFill>
                                        <a:srgbClr val="32323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A">
                                      <a:solidFill>
                                        <a:srgbClr val="323232"/>
                                      </a:solidFill>
                                      <a:latin typeface="Cambria Math" charset="0"/>
                                    </a:rPr>
                                    <m:t>𝜇</m:t>
                                  </m:r>
                                  <m:r>
                                    <a:rPr lang="en-CA">
                                      <a:solidFill>
                                        <a:srgbClr val="323232"/>
                                      </a:solidFill>
                                      <a:latin typeface="Cambria Math" charset="0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en-CA" i="1">
                                          <a:solidFill>
                                            <a:srgbClr val="32323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CA">
                                          <a:solidFill>
                                            <a:srgbClr val="323232"/>
                                          </a:solidFill>
                                          <a:latin typeface="Cambria Math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en-CA" i="1">
                                          <a:solidFill>
                                            <a:srgbClr val="323232"/>
                                          </a:solidFill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oMath>
                          </a14:m>
                          <a:r>
                            <a:rPr lang="en-CA" dirty="0">
                              <a:solidFill>
                                <a:srgbClr val="323232"/>
                              </a:solidFill>
                              <a:latin typeface="Dagny OT" panose="020B0504020201020104" pitchFamily="34" charset="0"/>
                            </a:rPr>
                            <a:t>, then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mr-IN" i="1" smtClean="0">
                                      <a:solidFill>
                                        <a:srgbClr val="32323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CA" b="0" i="1" smtClean="0">
                                      <a:solidFill>
                                        <a:srgbClr val="323232"/>
                                      </a:solidFill>
                                      <a:latin typeface="Cambria Math" charset="0"/>
                                    </a:rPr>
                                    <m:t>𝑋</m:t>
                                  </m:r>
                                  <m:r>
                                    <a:rPr lang="en-CA" b="0" i="1" smtClean="0">
                                      <a:solidFill>
                                        <a:srgbClr val="323232"/>
                                      </a:solidFill>
                                      <a:latin typeface="Cambria Math" charset="0"/>
                                    </a:rPr>
                                    <m:t>−</m:t>
                                  </m:r>
                                  <m:r>
                                    <a:rPr lang="en-CA">
                                      <a:solidFill>
                                        <a:srgbClr val="323232"/>
                                      </a:solidFill>
                                      <a:latin typeface="Cambria Math" charset="0"/>
                                    </a:rPr>
                                    <m:t>𝜇</m:t>
                                  </m:r>
                                </m:num>
                                <m:den>
                                  <m:r>
                                    <a:rPr lang="mr-IN" i="1" smtClean="0">
                                      <a:solidFill>
                                        <a:srgbClr val="323232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𝜎</m:t>
                                  </m:r>
                                </m:den>
                              </m:f>
                              <m:r>
                                <a:rPr lang="en-US" i="1" smtClean="0">
                                  <a:solidFill>
                                    <a:srgbClr val="323232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~</m:t>
                              </m:r>
                              <m:r>
                                <a:rPr lang="en-CA" i="1">
                                  <a:solidFill>
                                    <a:srgbClr val="323232"/>
                                  </a:solidFill>
                                  <a:latin typeface="Cambria Math" charset="0"/>
                                </a:rPr>
                                <m:t>𝑁</m:t>
                              </m:r>
                              <m:r>
                                <a:rPr lang="en-CA" i="1">
                                  <a:solidFill>
                                    <a:srgbClr val="323232"/>
                                  </a:solidFill>
                                  <a:latin typeface="Cambria Math" charset="0"/>
                                </a:rPr>
                                <m:t>(0,1)</m:t>
                              </m:r>
                            </m:oMath>
                          </a14:m>
                          <a:r>
                            <a:rPr lang="en-CA" dirty="0">
                              <a:solidFill>
                                <a:srgbClr val="323232"/>
                              </a:solidFill>
                              <a:latin typeface="Dagny OT" panose="020B0504020201020104" pitchFamily="34" charset="0"/>
                            </a:rPr>
                            <a:t> (and </a:t>
                          </a:r>
                          <a:r>
                            <a:rPr lang="en-CA" i="1" dirty="0">
                              <a:solidFill>
                                <a:srgbClr val="323232"/>
                              </a:solidFill>
                              <a:latin typeface="Dagny OT" panose="020B0504020201020104" pitchFamily="34" charset="0"/>
                            </a:rPr>
                            <a:t>vice-versa</a:t>
                          </a:r>
                          <a:r>
                            <a:rPr lang="en-CA" dirty="0">
                              <a:solidFill>
                                <a:srgbClr val="323232"/>
                              </a:solidFill>
                              <a:latin typeface="Dagny OT" panose="020B0504020201020104" pitchFamily="34" charset="0"/>
                            </a:rPr>
                            <a:t>);</a:t>
                          </a:r>
                          <a:r>
                            <a:rPr lang="en-CA" baseline="0" dirty="0">
                              <a:solidFill>
                                <a:srgbClr val="323232"/>
                              </a:solidFill>
                              <a:latin typeface="Dagny OT" panose="020B0504020201020104" pitchFamily="34" charset="0"/>
                            </a:rPr>
                            <a:t> </a:t>
                          </a:r>
                          <a:r>
                            <a:rPr lang="en-CA" dirty="0">
                              <a:solidFill>
                                <a:srgbClr val="323232"/>
                              </a:solidFill>
                              <a:latin typeface="Dagny OT" panose="020B0504020201020104" pitchFamily="34" charset="0"/>
                            </a:rPr>
                            <a:t>very commonly used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1711475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b="1" dirty="0">
                              <a:solidFill>
                                <a:srgbClr val="323232"/>
                              </a:solidFill>
                              <a:latin typeface="Dagny OT" panose="020B0504020201020104" pitchFamily="34" charset="0"/>
                            </a:rPr>
                            <a:t>Poisson </a:t>
                          </a:r>
                          <a:br>
                            <a:rPr lang="en-CA" b="1" dirty="0">
                              <a:solidFill>
                                <a:srgbClr val="323232"/>
                              </a:solidFill>
                              <a:latin typeface="Dagny OT" panose="020B0504020201020104" pitchFamily="34" charset="0"/>
                            </a:rPr>
                          </a:br>
                          <a14:m>
                            <m:oMath xmlns:m="http://schemas.openxmlformats.org/officeDocument/2006/math">
                              <m:r>
                                <a:rPr lang="en-CA" b="0" i="1" smtClean="0">
                                  <a:solidFill>
                                    <a:srgbClr val="323232"/>
                                  </a:solidFill>
                                  <a:latin typeface="Cambria Math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CA" i="1">
                                      <a:solidFill>
                                        <a:srgbClr val="32323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A" i="1" smtClean="0">
                                      <a:solidFill>
                                        <a:srgbClr val="323232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𝜆</m:t>
                                  </m:r>
                                </m:e>
                              </m:d>
                            </m:oMath>
                          </a14:m>
                          <a:r>
                            <a:rPr lang="en-CA" dirty="0">
                              <a:solidFill>
                                <a:srgbClr val="323232"/>
                              </a:solidFill>
                              <a:latin typeface="Dagny OT" panose="020B0504020201020104" pitchFamily="34" charset="0"/>
                            </a:rPr>
                            <a:t>, </a:t>
                          </a:r>
                          <a14:m>
                            <m:oMath xmlns:m="http://schemas.openxmlformats.org/officeDocument/2006/math">
                              <m:r>
                                <a:rPr lang="en-CA" i="1">
                                  <a:solidFill>
                                    <a:srgbClr val="323232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  <m:r>
                                <a:rPr lang="en-CA" i="1" smtClean="0">
                                  <a:solidFill>
                                    <a:srgbClr val="323232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≥</m:t>
                              </m:r>
                              <m:r>
                                <a:rPr lang="en-CA" b="0" i="1" smtClean="0">
                                  <a:solidFill>
                                    <a:srgbClr val="323232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0</m:t>
                              </m:r>
                            </m:oMath>
                          </a14:m>
                          <a:r>
                            <a:rPr lang="en-CA" dirty="0">
                              <a:solidFill>
                                <a:srgbClr val="323232"/>
                              </a:solidFill>
                              <a:latin typeface="Dagny OT" panose="020B0504020201020104" pitchFamily="34" charset="0"/>
                            </a:rPr>
                            <a:t> </a:t>
                          </a:r>
                          <a:endParaRPr lang="en-US" dirty="0">
                            <a:solidFill>
                              <a:srgbClr val="323232"/>
                            </a:solidFill>
                            <a:latin typeface="Dagny OT" panose="020B0504020201020104" pitchFamily="34" charset="77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CA" i="1" smtClean="0">
                                        <a:solidFill>
                                          <a:srgbClr val="32323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CA" i="1">
                                            <a:solidFill>
                                              <a:srgbClr val="32323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CA">
                                            <a:solidFill>
                                              <a:srgbClr val="323232"/>
                                            </a:solidFill>
                                            <a:latin typeface="Cambria Math" charset="0"/>
                                          </a:rPr>
                                          <m:t>𝜆</m:t>
                                        </m:r>
                                      </m:e>
                                      <m:sup>
                                        <m:r>
                                          <a:rPr lang="en-CA">
                                            <a:solidFill>
                                              <a:srgbClr val="323232"/>
                                            </a:solidFill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lang="en-CA">
                                        <a:solidFill>
                                          <a:srgbClr val="323232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  <m:r>
                                      <a:rPr lang="en-CA">
                                        <a:solidFill>
                                          <a:srgbClr val="323232"/>
                                        </a:solidFill>
                                        <a:latin typeface="Cambria Math" charset="0"/>
                                      </a:rPr>
                                      <m:t>!</m:t>
                                    </m:r>
                                  </m:den>
                                </m:f>
                                <m:sSup>
                                  <m:sSupPr>
                                    <m:ctrlPr>
                                      <a:rPr lang="en-CA" i="1">
                                        <a:solidFill>
                                          <a:srgbClr val="32323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CA" i="1">
                                        <a:solidFill>
                                          <a:srgbClr val="323232"/>
                                        </a:solidFill>
                                        <a:latin typeface="Cambria Math" charset="0"/>
                                      </a:rPr>
                                      <m:t>ⅇ</m:t>
                                    </m:r>
                                  </m:e>
                                  <m:sup>
                                    <m:r>
                                      <a:rPr lang="en-CA">
                                        <a:solidFill>
                                          <a:srgbClr val="323232"/>
                                        </a:solidFill>
                                        <a:latin typeface="Cambria Math" charset="0"/>
                                      </a:rPr>
                                      <m:t>−</m:t>
                                    </m:r>
                                    <m:r>
                                      <a:rPr lang="en-CA">
                                        <a:solidFill>
                                          <a:srgbClr val="323232"/>
                                        </a:solidFill>
                                        <a:latin typeface="Cambria Math" charset="0"/>
                                      </a:rPr>
                                      <m:t>𝜆</m:t>
                                    </m:r>
                                  </m:sup>
                                </m:sSup>
                                <m:r>
                                  <a:rPr lang="en-CA">
                                    <a:solidFill>
                                      <a:srgbClr val="323232"/>
                                    </a:solidFill>
                                    <a:latin typeface="Cambria Math" charset="0"/>
                                  </a:rPr>
                                  <m:t> </m:t>
                                </m:r>
                                <m:r>
                                  <a:rPr lang="en-CA" b="0" i="0" smtClean="0">
                                    <a:solidFill>
                                      <a:srgbClr val="323232"/>
                                    </a:solidFill>
                                    <a:latin typeface="Cambria Math" charset="0"/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CA" i="0">
                                    <a:solidFill>
                                      <a:srgbClr val="323232"/>
                                    </a:solidFill>
                                    <a:latin typeface="Dagny OT" panose="020B0504020201020104" pitchFamily="34" charset="0"/>
                                  </a:rPr>
                                  <m:t>for</m:t>
                                </m:r>
                                <m:r>
                                  <m:rPr>
                                    <m:nor/>
                                  </m:rPr>
                                  <a:rPr lang="en-CA" b="0" i="0" smtClean="0">
                                    <a:solidFill>
                                      <a:srgbClr val="323232"/>
                                    </a:solidFill>
                                    <a:latin typeface="Dagny OT" panose="020B0504020201020104" pitchFamily="34" charset="0"/>
                                  </a:rPr>
                                  <m:t> </m:t>
                                </m:r>
                                <m:r>
                                  <a:rPr lang="en-CA">
                                    <a:solidFill>
                                      <a:srgbClr val="323232"/>
                                    </a:solidFill>
                                    <a:latin typeface="Cambria Math" charset="0"/>
                                  </a:rPr>
                                  <m:t> </m:t>
                                </m:r>
                                <m:r>
                                  <a:rPr lang="en-CA">
                                    <a:solidFill>
                                      <a:srgbClr val="323232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  <m:r>
                                  <a:rPr lang="en-CA">
                                    <a:solidFill>
                                      <a:srgbClr val="323232"/>
                                    </a:solidFill>
                                    <a:latin typeface="Cambria Math" charset="0"/>
                                  </a:rPr>
                                  <m:t>=0,1,2,…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rgbClr val="323232"/>
                            </a:solidFill>
                            <a:latin typeface="Dagny OT" panose="020B0504020201020104" pitchFamily="34" charset="77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CA" i="1" smtClean="0">
                                    <a:solidFill>
                                      <a:srgbClr val="323232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𝜆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rgbClr val="323232"/>
                            </a:solidFill>
                            <a:latin typeface="Dagny OT" panose="020B0504020201020104" pitchFamily="34" charset="77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CA" i="1" smtClean="0">
                                    <a:solidFill>
                                      <a:srgbClr val="323232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𝜆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rgbClr val="323232"/>
                            </a:solidFill>
                            <a:latin typeface="Dagny OT" panose="020B0504020201020104" pitchFamily="34" charset="77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lnSpc>
                              <a:spcPct val="100000"/>
                            </a:lnSpc>
                            <a:buNone/>
                          </a:pPr>
                          <a:r>
                            <a:rPr lang="en-CA" dirty="0">
                              <a:solidFill>
                                <a:srgbClr val="323232"/>
                              </a:solidFill>
                              <a:latin typeface="Dagny OT" panose="020B0504020201020104" pitchFamily="34" charset="0"/>
                            </a:rPr>
                            <a:t>estimates the # of events that occur in a continuous time interval (</a:t>
                          </a:r>
                          <a:r>
                            <a:rPr lang="en-CA" sz="1800" dirty="0">
                              <a:solidFill>
                                <a:srgbClr val="323232"/>
                              </a:solidFill>
                              <a:latin typeface="Dagny OT" panose="020B0504020201020104" pitchFamily="34" charset="0"/>
                            </a:rPr>
                            <a:t># of calls received in 1-hour intervals)</a:t>
                          </a:r>
                          <a:endParaRPr lang="en-US" sz="1800" dirty="0">
                            <a:solidFill>
                              <a:srgbClr val="323232"/>
                            </a:solidFill>
                            <a:latin typeface="Dagny OT" panose="020B0504020201020104" pitchFamily="34" charset="77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5133191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b="1" dirty="0">
                              <a:solidFill>
                                <a:srgbClr val="323232"/>
                              </a:solidFill>
                              <a:latin typeface="Dagny OT" panose="020B0504020201020104" pitchFamily="34" charset="0"/>
                            </a:rPr>
                            <a:t>binomial</a:t>
                          </a:r>
                          <a:r>
                            <a:rPr lang="en-CA" dirty="0">
                              <a:solidFill>
                                <a:srgbClr val="323232"/>
                              </a:solidFill>
                              <a:latin typeface="Dagny OT" panose="020B0504020201020104" pitchFamily="34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CA" b="0" i="1" smtClean="0">
                                  <a:solidFill>
                                    <a:srgbClr val="323232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ℬ</m:t>
                              </m:r>
                              <m:d>
                                <m:dPr>
                                  <m:ctrlPr>
                                    <a:rPr lang="en-CA" i="1">
                                      <a:solidFill>
                                        <a:srgbClr val="32323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A" b="0" i="1" smtClean="0">
                                      <a:solidFill>
                                        <a:srgbClr val="323232"/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  <m:t>𝑁</m:t>
                                  </m:r>
                                  <m:r>
                                    <a:rPr lang="en-CA" b="0" i="1" smtClean="0">
                                      <a:solidFill>
                                        <a:srgbClr val="323232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,</m:t>
                                  </m:r>
                                  <m:r>
                                    <a:rPr lang="en-CA" b="0" i="1" smtClean="0">
                                      <a:solidFill>
                                        <a:srgbClr val="323232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𝑝</m:t>
                                  </m:r>
                                </m:e>
                              </m:d>
                              <m:r>
                                <a:rPr lang="en-CA" b="0" i="1" smtClean="0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r>
                                <a:rPr lang="en-CA" b="0" i="1" smtClean="0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CA" b="0" i="1" smtClean="0">
                                  <a:solidFill>
                                    <a:srgbClr val="323232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  <a:sym typeface="Wingdings" pitchFamily="2" charset="2"/>
                                </a:rPr>
                                <m:t>∈</m:t>
                              </m:r>
                              <m:r>
                                <a:rPr lang="en-CA" b="0" i="1" smtClean="0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mbria Math" charset="0"/>
                                  <a:sym typeface="Wingdings" pitchFamily="2" charset="2"/>
                                </a:rPr>
                                <m:t>ℕ</m:t>
                              </m:r>
                            </m:oMath>
                          </a14:m>
                          <a:r>
                            <a:rPr lang="en-CA" dirty="0">
                              <a:solidFill>
                                <a:srgbClr val="323232"/>
                              </a:solidFill>
                              <a:latin typeface="Dagny OT" panose="020B0504020201020104" pitchFamily="34" charset="0"/>
                            </a:rPr>
                            <a:t>, </a:t>
                          </a:r>
                          <a14:m>
                            <m:oMath xmlns:m="http://schemas.openxmlformats.org/officeDocument/2006/math">
                              <m:r>
                                <a:rPr lang="en-CA" i="1">
                                  <a:solidFill>
                                    <a:srgbClr val="323232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𝑝</m:t>
                              </m:r>
                              <m:r>
                                <a:rPr lang="en-CA" i="1" smtClean="0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mbria Math" charset="0"/>
                                </a:rPr>
                                <m:t>∈</m:t>
                              </m:r>
                              <m:r>
                                <a:rPr lang="en-CA" b="0" i="1" smtClean="0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mbria Math" charset="0"/>
                                </a:rPr>
                                <m:t>[0,1]</m:t>
                              </m:r>
                            </m:oMath>
                          </a14:m>
                          <a:r>
                            <a:rPr lang="en-CA" dirty="0">
                              <a:solidFill>
                                <a:schemeClr val="tx2"/>
                              </a:solidFill>
                              <a:latin typeface="Dagny OT" panose="020B0504020201020104" pitchFamily="34" charset="0"/>
                            </a:rPr>
                            <a:t> </a:t>
                          </a:r>
                          <a:endParaRPr lang="en-US" dirty="0">
                            <a:solidFill>
                              <a:srgbClr val="323232"/>
                            </a:solidFill>
                            <a:latin typeface="Dagny OT" panose="020B0504020201020104" pitchFamily="34" charset="77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en-CA" i="1" smtClean="0">
                                        <a:solidFill>
                                          <a:srgbClr val="32323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plcHide m:val="on"/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CA" i="1">
                                            <a:solidFill>
                                              <a:srgbClr val="32323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a:rPr lang="en-CA">
                                              <a:solidFill>
                                                <a:srgbClr val="323232"/>
                                              </a:solidFill>
                                              <a:latin typeface="Cambria Math" charset="0"/>
                                            </a:rPr>
                                            <m:t>𝑁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CA" b="0" i="1" smtClean="0">
                                              <a:solidFill>
                                                <a:srgbClr val="32323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  <m:sSup>
                                  <m:sSupPr>
                                    <m:ctrlPr>
                                      <a:rPr lang="en-CA" i="1">
                                        <a:solidFill>
                                          <a:srgbClr val="32323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CA">
                                        <a:solidFill>
                                          <a:srgbClr val="323232"/>
                                        </a:solidFill>
                                        <a:latin typeface="Cambria Math" charset="0"/>
                                      </a:rPr>
                                      <m:t>𝑝</m:t>
                                    </m:r>
                                  </m:e>
                                  <m:sup>
                                    <m:r>
                                      <a:rPr lang="en-CA" b="0" i="1" smtClean="0">
                                        <a:solidFill>
                                          <a:srgbClr val="32323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lang="en-CA" i="1">
                                        <a:solidFill>
                                          <a:srgbClr val="32323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CA" i="1">
                                            <a:solidFill>
                                              <a:srgbClr val="32323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CA">
                                            <a:solidFill>
                                              <a:srgbClr val="323232"/>
                                            </a:solidFill>
                                            <a:latin typeface="Cambria Math" charset="0"/>
                                          </a:rPr>
                                          <m:t>1−</m:t>
                                        </m:r>
                                        <m:r>
                                          <a:rPr lang="en-CA">
                                            <a:solidFill>
                                              <a:srgbClr val="323232"/>
                                            </a:solidFill>
                                            <a:latin typeface="Cambria Math" charset="0"/>
                                          </a:rPr>
                                          <m:t>𝑝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CA">
                                        <a:solidFill>
                                          <a:srgbClr val="323232"/>
                                        </a:solidFill>
                                        <a:latin typeface="Cambria Math" charset="0"/>
                                      </a:rPr>
                                      <m:t>𝑁</m:t>
                                    </m:r>
                                    <m:r>
                                      <a:rPr lang="en-CA">
                                        <a:solidFill>
                                          <a:srgbClr val="323232"/>
                                        </a:solidFill>
                                        <a:latin typeface="Cambria Math" charset="0"/>
                                      </a:rPr>
                                      <m:t>−</m:t>
                                    </m:r>
                                    <m:r>
                                      <a:rPr lang="en-CA" b="0" i="1" smtClean="0">
                                        <a:solidFill>
                                          <a:srgbClr val="32323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p>
                                </m:sSup>
                                <m:r>
                                  <m:rPr>
                                    <m:nor/>
                                  </m:rPr>
                                  <a:rPr lang="en-CA" b="0" i="0" smtClean="0">
                                    <a:solidFill>
                                      <a:srgbClr val="323232"/>
                                    </a:solidFill>
                                    <a:latin typeface="Dagny OT" panose="020B0504020201020104" pitchFamily="34" charset="0"/>
                                  </a:rPr>
                                  <m:t> </m:t>
                                </m:r>
                              </m:oMath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CA" i="0">
                                    <a:solidFill>
                                      <a:srgbClr val="323232"/>
                                    </a:solidFill>
                                    <a:latin typeface="Dagny OT" panose="020B0504020201020104" pitchFamily="34" charset="0"/>
                                  </a:rPr>
                                  <m:t>for</m:t>
                                </m:r>
                                <m:r>
                                  <m:rPr>
                                    <m:nor/>
                                  </m:rPr>
                                  <a:rPr lang="en-CA" b="0" i="0" smtClean="0">
                                    <a:solidFill>
                                      <a:srgbClr val="323232"/>
                                    </a:solidFill>
                                    <a:latin typeface="Dagny OT" panose="020B0504020201020104" pitchFamily="34" charset="0"/>
                                  </a:rPr>
                                  <m:t> </m:t>
                                </m:r>
                                <m:r>
                                  <a:rPr lang="en-CA">
                                    <a:solidFill>
                                      <a:srgbClr val="323232"/>
                                    </a:solidFill>
                                    <a:latin typeface="Cambria Math" charset="0"/>
                                  </a:rPr>
                                  <m:t> </m:t>
                                </m:r>
                                <m:r>
                                  <a:rPr lang="en-CA">
                                    <a:solidFill>
                                      <a:srgbClr val="323232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  <m:r>
                                  <a:rPr lang="en-CA">
                                    <a:solidFill>
                                      <a:srgbClr val="323232"/>
                                    </a:solidFill>
                                    <a:latin typeface="Cambria Math" charset="0"/>
                                  </a:rPr>
                                  <m:t>=0,1,…,</m:t>
                                </m:r>
                                <m:r>
                                  <a:rPr lang="en-CA" b="0" i="1" smtClean="0">
                                    <a:solidFill>
                                      <a:srgbClr val="323232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rgbClr val="323232"/>
                            </a:solidFill>
                            <a:latin typeface="Dagny OT" panose="020B0504020201020104" pitchFamily="34" charset="0"/>
                            <a:sym typeface="Wingdings" pitchFamily="2" charset="2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CA" b="0" i="1" smtClean="0">
                                    <a:solidFill>
                                      <a:srgbClr val="323232"/>
                                    </a:solidFill>
                                    <a:latin typeface="Cambria Math" panose="02040503050406030204" pitchFamily="18" charset="0"/>
                                  </a:rPr>
                                  <m:t>𝑁𝑝</m:t>
                                </m:r>
                              </m:oMath>
                            </m:oMathPara>
                          </a14:m>
                          <a:endParaRPr lang="en-US" i="1" dirty="0">
                            <a:solidFill>
                              <a:srgbClr val="323232"/>
                            </a:solidFill>
                            <a:latin typeface="Dagny OT" panose="020B0504020201020104" pitchFamily="34" charset="77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CA" b="0" i="1" smtClean="0">
                                    <a:solidFill>
                                      <a:srgbClr val="323232"/>
                                    </a:solidFill>
                                    <a:latin typeface="Cambria Math" panose="02040503050406030204" pitchFamily="18" charset="0"/>
                                  </a:rPr>
                                  <m:t>𝑁𝑝</m:t>
                                </m:r>
                                <m:r>
                                  <a:rPr lang="en-CA" b="0" i="1" smtClean="0">
                                    <a:solidFill>
                                      <a:srgbClr val="323232"/>
                                    </a:solidFill>
                                    <a:latin typeface="Cambria Math" panose="02040503050406030204" pitchFamily="18" charset="0"/>
                                  </a:rPr>
                                  <m:t>(1−</m:t>
                                </m:r>
                                <m:r>
                                  <a:rPr lang="en-CA" b="0" i="1" smtClean="0">
                                    <a:solidFill>
                                      <a:srgbClr val="323232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en-CA" b="0" i="1" smtClean="0">
                                    <a:solidFill>
                                      <a:srgbClr val="323232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i="1" dirty="0">
                            <a:solidFill>
                              <a:srgbClr val="323232"/>
                            </a:solidFill>
                            <a:latin typeface="Dagny OT" panose="020B0504020201020104" pitchFamily="34" charset="77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dirty="0">
                              <a:solidFill>
                                <a:srgbClr val="323232"/>
                              </a:solidFill>
                              <a:latin typeface="Dagny OT" panose="020B0504020201020104" pitchFamily="34" charset="0"/>
                            </a:rPr>
                            <a:t>describes the probability of exactly </a:t>
                          </a:r>
                          <a14:m>
                            <m:oMath xmlns:m="http://schemas.openxmlformats.org/officeDocument/2006/math">
                              <m:r>
                                <a:rPr lang="en-CA" i="1" dirty="0" smtClean="0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oMath>
                          </a14:m>
                          <a:r>
                            <a:rPr lang="en-CA" dirty="0">
                              <a:solidFill>
                                <a:srgbClr val="323232"/>
                              </a:solidFill>
                              <a:latin typeface="Dagny OT" panose="020B0504020201020104" pitchFamily="34" charset="0"/>
                            </a:rPr>
                            <a:t> successes in </a:t>
                          </a:r>
                          <a14:m>
                            <m:oMath xmlns:m="http://schemas.openxmlformats.org/officeDocument/2006/math">
                              <m:r>
                                <a:rPr lang="en-CA" i="1" dirty="0" smtClean="0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oMath>
                          </a14:m>
                          <a:r>
                            <a:rPr lang="en-CA" dirty="0">
                              <a:solidFill>
                                <a:srgbClr val="323232"/>
                              </a:solidFill>
                              <a:latin typeface="Dagny OT" panose="020B0504020201020104" pitchFamily="34" charset="0"/>
                            </a:rPr>
                            <a:t> independent trials if the probability of a success in a single trial is </a:t>
                          </a:r>
                          <a14:m>
                            <m:oMath xmlns:m="http://schemas.openxmlformats.org/officeDocument/2006/math">
                              <m:r>
                                <a:rPr lang="en-CA" i="1" dirty="0" smtClean="0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oMath>
                          </a14:m>
                          <a:r>
                            <a:rPr lang="en-US" dirty="0">
                              <a:solidFill>
                                <a:srgbClr val="323232"/>
                              </a:solidFill>
                              <a:latin typeface="Dagny OT" panose="020B0504020201020104" pitchFamily="34" charset="77"/>
                            </a:rPr>
                            <a:t> (</a:t>
                          </a:r>
                          <a:r>
                            <a:rPr lang="en-CA" sz="1800" dirty="0">
                              <a:solidFill>
                                <a:srgbClr val="323232"/>
                              </a:solidFill>
                              <a:latin typeface="Dagny OT" panose="020B0504020201020104" pitchFamily="34" charset="0"/>
                            </a:rPr>
                            <a:t># of heads in </a:t>
                          </a:r>
                          <a14:m>
                            <m:oMath xmlns:m="http://schemas.openxmlformats.org/officeDocument/2006/math">
                              <m:r>
                                <a:rPr lang="en-CA" sz="1800" i="1" dirty="0" smtClean="0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oMath>
                          </a14:m>
                          <a:r>
                            <a:rPr lang="en-CA" sz="1800" dirty="0">
                              <a:solidFill>
                                <a:srgbClr val="323232"/>
                              </a:solidFill>
                              <a:latin typeface="Dagny OT" panose="020B0504020201020104" pitchFamily="34" charset="0"/>
                            </a:rPr>
                            <a:t> coin tosses) </a:t>
                          </a:r>
                          <a:endParaRPr lang="en-US" dirty="0">
                            <a:solidFill>
                              <a:srgbClr val="323232"/>
                            </a:solidFill>
                            <a:latin typeface="Dagny OT" panose="020B0504020201020104" pitchFamily="34" charset="77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0696838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b="1" dirty="0">
                              <a:solidFill>
                                <a:srgbClr val="323232"/>
                              </a:solidFill>
                              <a:latin typeface="Dagny OT" panose="020B0504020201020104" pitchFamily="34" charset="0"/>
                            </a:rPr>
                            <a:t>log-normal </a:t>
                          </a:r>
                          <a14:m>
                            <m:oMath xmlns:m="http://schemas.openxmlformats.org/officeDocument/2006/math">
                              <m:r>
                                <a:rPr lang="en-CA">
                                  <a:solidFill>
                                    <a:srgbClr val="323232"/>
                                  </a:solidFill>
                                  <a:latin typeface="Cambria Math" charset="0"/>
                                </a:rPr>
                                <m:t>𝛬</m:t>
                              </m:r>
                              <m:d>
                                <m:dPr>
                                  <m:ctrlPr>
                                    <a:rPr lang="en-CA" i="1">
                                      <a:solidFill>
                                        <a:srgbClr val="32323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A">
                                      <a:solidFill>
                                        <a:srgbClr val="323232"/>
                                      </a:solidFill>
                                      <a:latin typeface="Cambria Math" charset="0"/>
                                    </a:rPr>
                                    <m:t>𝜇</m:t>
                                  </m:r>
                                  <m:r>
                                    <a:rPr lang="en-CA" smtClean="0">
                                      <a:solidFill>
                                        <a:srgbClr val="323232"/>
                                      </a:solidFill>
                                      <a:latin typeface="Cambria Math" charset="0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en-CA" i="1" smtClean="0">
                                          <a:solidFill>
                                            <a:srgbClr val="32323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CA">
                                          <a:solidFill>
                                            <a:srgbClr val="323232"/>
                                          </a:solidFill>
                                          <a:latin typeface="Cambria Math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en-CA" b="0" i="1" smtClean="0">
                                          <a:solidFill>
                                            <a:srgbClr val="323232"/>
                                          </a:solidFill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oMath>
                          </a14:m>
                          <a:endParaRPr lang="en-US" dirty="0">
                            <a:solidFill>
                              <a:srgbClr val="323232"/>
                            </a:solidFill>
                            <a:latin typeface="Dagny OT" panose="020B0504020201020104" pitchFamily="34" charset="77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CA" i="1" smtClean="0">
                                        <a:solidFill>
                                          <a:srgbClr val="32323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CA" smtClean="0">
                                        <a:solidFill>
                                          <a:srgbClr val="323232"/>
                                        </a:solidFill>
                                        <a:latin typeface="Cambria Math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CA" b="0" i="1" smtClean="0">
                                        <a:solidFill>
                                          <a:srgbClr val="32323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CA" smtClean="0">
                                        <a:solidFill>
                                          <a:srgbClr val="323232"/>
                                        </a:solidFill>
                                        <a:latin typeface="Cambria Math" charset="0"/>
                                      </a:rPr>
                                      <m:t>𝜎</m:t>
                                    </m:r>
                                    <m:rad>
                                      <m:radPr>
                                        <m:degHide m:val="on"/>
                                        <m:ctrlPr>
                                          <a:rPr lang="en-CA" i="1" smtClean="0">
                                            <a:solidFill>
                                              <a:srgbClr val="32323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CA" smtClean="0">
                                            <a:solidFill>
                                              <a:srgbClr val="323232"/>
                                            </a:solidFill>
                                            <a:latin typeface="Cambria Math" charset="0"/>
                                          </a:rPr>
                                          <m:t>2</m:t>
                                        </m:r>
                                        <m:r>
                                          <a:rPr lang="en-CA" smtClean="0">
                                            <a:solidFill>
                                              <a:srgbClr val="323232"/>
                                            </a:solidFill>
                                            <a:latin typeface="Cambria Math" charset="0"/>
                                          </a:rPr>
                                          <m:t>𝜋</m:t>
                                        </m:r>
                                      </m:e>
                                    </m:rad>
                                  </m:den>
                                </m:f>
                                <m:sSup>
                                  <m:sSupPr>
                                    <m:ctrlPr>
                                      <a:rPr lang="en-CA" i="1" smtClean="0">
                                        <a:solidFill>
                                          <a:srgbClr val="32323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CA" smtClean="0">
                                        <a:solidFill>
                                          <a:srgbClr val="323232"/>
                                        </a:solidFill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CA" smtClean="0">
                                        <a:solidFill>
                                          <a:srgbClr val="323232"/>
                                        </a:solidFill>
                                        <a:latin typeface="Cambria Math" charset="0"/>
                                      </a:rPr>
                                      <m:t>−</m:t>
                                    </m:r>
                                    <m:f>
                                      <m:fPr>
                                        <m:ctrlPr>
                                          <a:rPr lang="en-CA" i="1" smtClean="0">
                                            <a:solidFill>
                                              <a:srgbClr val="32323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CA" smtClean="0">
                                            <a:solidFill>
                                              <a:srgbClr val="323232"/>
                                            </a:solidFill>
                                            <a:latin typeface="Cambria Math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CA" smtClean="0">
                                            <a:solidFill>
                                              <a:srgbClr val="323232"/>
                                            </a:solidFill>
                                            <a:latin typeface="Cambria Math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r>
                                      <a:rPr lang="en-CA" smtClean="0">
                                        <a:solidFill>
                                          <a:srgbClr val="323232"/>
                                        </a:solidFill>
                                        <a:latin typeface="Cambria Math" charset="0"/>
                                      </a:rPr>
                                      <m:t> </m:t>
                                    </m:r>
                                    <m:sSup>
                                      <m:sSupPr>
                                        <m:ctrlPr>
                                          <a:rPr lang="en-CA" i="1" smtClean="0">
                                            <a:solidFill>
                                              <a:srgbClr val="32323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mr-IN" i="1" smtClean="0">
                                                <a:solidFill>
                                                  <a:srgbClr val="323232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f>
                                              <m:fPr>
                                                <m:ctrlPr>
                                                  <a:rPr lang="en-CA" i="1">
                                                    <a:solidFill>
                                                      <a:srgbClr val="323232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Pr>
                                              <m:num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CA" b="0" i="0" smtClean="0">
                                                    <a:solidFill>
                                                      <a:srgbClr val="323232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ln</m:t>
                                                </m:r>
                                                <m:r>
                                                  <a:rPr lang="en-CA" b="0" i="0" smtClean="0">
                                                    <a:solidFill>
                                                      <a:srgbClr val="323232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 </m:t>
                                                </m:r>
                                                <m:r>
                                                  <a:rPr lang="en-CA">
                                                    <a:solidFill>
                                                      <a:srgbClr val="323232"/>
                                                    </a:solidFill>
                                                    <a:latin typeface="Cambria Math" charset="0"/>
                                                  </a:rPr>
                                                  <m:t>𝑥</m:t>
                                                </m:r>
                                                <m:r>
                                                  <a:rPr lang="en-CA">
                                                    <a:solidFill>
                                                      <a:srgbClr val="323232"/>
                                                    </a:solidFill>
                                                    <a:latin typeface="Cambria Math" charset="0"/>
                                                  </a:rPr>
                                                  <m:t>−</m:t>
                                                </m:r>
                                                <m:r>
                                                  <a:rPr lang="en-CA">
                                                    <a:solidFill>
                                                      <a:srgbClr val="323232"/>
                                                    </a:solidFill>
                                                    <a:latin typeface="Cambria Math" charset="0"/>
                                                  </a:rPr>
                                                  <m:t>𝜇</m:t>
                                                </m:r>
                                              </m:num>
                                              <m:den>
                                                <m:r>
                                                  <a:rPr lang="en-CA">
                                                    <a:solidFill>
                                                      <a:srgbClr val="323232"/>
                                                    </a:solidFill>
                                                    <a:latin typeface="Cambria Math" charset="0"/>
                                                  </a:rPr>
                                                  <m:t>𝜎</m:t>
                                                </m:r>
                                              </m:den>
                                            </m:f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en-CA" b="0" i="1" smtClean="0">
                                            <a:solidFill>
                                              <a:srgbClr val="323232"/>
                                            </a:solidFill>
                                            <a:latin typeface="Cambria Math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sup>
                                </m:sSup>
                                <m:r>
                                  <a:rPr lang="en-CA" b="0" i="1" smtClean="0">
                                    <a:solidFill>
                                      <a:srgbClr val="323232"/>
                                    </a:solidFill>
                                    <a:latin typeface="Cambria Math" charset="0"/>
                                  </a:rPr>
                                  <m:t> </m:t>
                                </m:r>
                                <m:r>
                                  <a:rPr lang="en-CA" smtClean="0">
                                    <a:solidFill>
                                      <a:srgbClr val="323232"/>
                                    </a:solidFill>
                                    <a:latin typeface="Cambria Math" charset="0"/>
                                  </a:rPr>
                                  <m:t> </m:t>
                                </m:r>
                              </m:oMath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CA" i="0" smtClean="0">
                                    <a:solidFill>
                                      <a:srgbClr val="323232"/>
                                    </a:solidFill>
                                    <a:latin typeface="Dagny OT" panose="020B0504020201020104" pitchFamily="34" charset="0"/>
                                  </a:rPr>
                                  <m:t>for</m:t>
                                </m:r>
                                <m:r>
                                  <m:rPr>
                                    <m:nor/>
                                  </m:rPr>
                                  <a:rPr lang="en-CA" b="0" i="0" smtClean="0">
                                    <a:solidFill>
                                      <a:srgbClr val="323232"/>
                                    </a:solidFill>
                                    <a:latin typeface="Dagny OT" panose="020B0504020201020104" pitchFamily="34" charset="0"/>
                                  </a:rPr>
                                  <m:t> </m:t>
                                </m:r>
                                <m:r>
                                  <a:rPr lang="en-CA" b="0" i="0" smtClean="0">
                                    <a:solidFill>
                                      <a:srgbClr val="323232"/>
                                    </a:solidFill>
                                    <a:latin typeface="Cambria Math" charset="0"/>
                                  </a:rPr>
                                  <m:t> </m:t>
                                </m:r>
                                <m:r>
                                  <a:rPr lang="en-CA" b="0" i="1" smtClean="0">
                                    <a:solidFill>
                                      <a:srgbClr val="323232"/>
                                    </a:solidFill>
                                    <a:latin typeface="Cambria Math" charset="0"/>
                                    <a:sym typeface="Wingdings" pitchFamily="2" charset="2"/>
                                  </a:rPr>
                                  <m:t>𝑥</m:t>
                                </m:r>
                                <m:r>
                                  <a:rPr lang="en-CA" b="0" i="1" smtClean="0">
                                    <a:solidFill>
                                      <a:srgbClr val="323232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  <a:sym typeface="Wingdings" pitchFamily="2" charset="2"/>
                                  </a:rPr>
                                  <m:t>&gt;0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rgbClr val="323232"/>
                            </a:solidFill>
                            <a:latin typeface="Dagny OT" panose="020B0504020201020104" pitchFamily="34" charset="0"/>
                            <a:sym typeface="Wingdings" pitchFamily="2" charset="2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i="1" smtClean="0">
                                      <a:solidFill>
                                        <a:srgbClr val="323232"/>
                                      </a:soli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srgbClr val="323232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rgbClr val="323232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solidFill>
                                        <a:srgbClr val="323232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𝜇</m:t>
                                  </m:r>
                                  <m:r>
                                    <a:rPr lang="en-US" i="1">
                                      <a:solidFill>
                                        <a:srgbClr val="323232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US" i="1">
                                          <a:solidFill>
                                            <a:srgbClr val="323232"/>
                                          </a:solidFill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solidFill>
                                            <a:srgbClr val="323232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σ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solidFill>
                                            <a:srgbClr val="323232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CA" b="0" i="1" smtClean="0">
                                      <a:solidFill>
                                        <a:srgbClr val="323232"/>
                                      </a:soli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  <m:t>/2</m:t>
                                  </m:r>
                                  <m:r>
                                    <a:rPr lang="en-US" i="1">
                                      <a:solidFill>
                                        <a:srgbClr val="323232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)</m:t>
                                  </m:r>
                                </m:sup>
                              </m:sSup>
                            </m:oMath>
                          </a14:m>
                          <a:r>
                            <a:rPr lang="en-CA" dirty="0">
                              <a:solidFill>
                                <a:srgbClr val="323232"/>
                              </a:solidFill>
                              <a:latin typeface="Dagny OT" panose="020B0504020201020104" pitchFamily="34" charset="0"/>
                            </a:rPr>
                            <a:t> </a:t>
                          </a:r>
                          <a:endParaRPr lang="en-US" dirty="0">
                            <a:solidFill>
                              <a:srgbClr val="323232"/>
                            </a:solidFill>
                            <a:latin typeface="Dagny OT" panose="020B0504020201020104" pitchFamily="34" charset="77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i="1" smtClean="0">
                                        <a:solidFill>
                                          <a:srgbClr val="32323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solidFill>
                                          <a:srgbClr val="323232"/>
                                        </a:solidFill>
                                        <a:latin typeface="Cambria Math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solidFill>
                                          <a:srgbClr val="323232"/>
                                        </a:solidFill>
                                        <a:latin typeface="Cambria Math"/>
                                      </a:rPr>
                                      <m:t>(2</m:t>
                                    </m:r>
                                    <m:r>
                                      <a:rPr lang="en-US" i="1">
                                        <a:solidFill>
                                          <a:srgbClr val="323232"/>
                                        </a:solidFill>
                                        <a:latin typeface="Cambria Math"/>
                                      </a:rPr>
                                      <m:t>𝜇</m:t>
                                    </m:r>
                                    <m:r>
                                      <a:rPr lang="en-US" i="1">
                                        <a:solidFill>
                                          <a:srgbClr val="323232"/>
                                        </a:solidFill>
                                        <a:latin typeface="Cambria Math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lang="en-US" i="1">
                                            <a:solidFill>
                                              <a:srgbClr val="32323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i="1">
                                            <a:solidFill>
                                              <a:srgbClr val="323232"/>
                                            </a:solidFill>
                                            <a:latin typeface="Cambria Math"/>
                                          </a:rPr>
                                          <m:t>𝜎</m:t>
                                        </m:r>
                                      </m:e>
                                      <m:sup>
                                        <m:r>
                                          <a:rPr lang="en-US" i="1">
                                            <a:solidFill>
                                              <a:srgbClr val="323232"/>
                                            </a:solidFill>
                                            <a:latin typeface="Cambria Math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US" i="1">
                                        <a:solidFill>
                                          <a:srgbClr val="323232"/>
                                        </a:solidFill>
                                        <a:latin typeface="Cambria Math"/>
                                      </a:rPr>
                                      <m:t>)</m:t>
                                    </m:r>
                                  </m:sup>
                                </m:sSup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i="1">
                                        <a:solidFill>
                                          <a:srgbClr val="32323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i="1">
                                            <a:solidFill>
                                              <a:srgbClr val="32323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i="1">
                                            <a:solidFill>
                                              <a:srgbClr val="323232"/>
                                            </a:solidFill>
                                            <a:latin typeface="Cambria Math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sSup>
                                          <m:sSupPr>
                                            <m:ctrlPr>
                                              <a:rPr lang="en-US" i="1">
                                                <a:solidFill>
                                                  <a:srgbClr val="323232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i="1">
                                                <a:solidFill>
                                                  <a:srgbClr val="323232"/>
                                                </a:solidFill>
                                                <a:latin typeface="Cambria Math"/>
                                              </a:rPr>
                                              <m:t>𝜎</m:t>
                                            </m:r>
                                          </m:e>
                                          <m:sup>
                                            <m:r>
                                              <a:rPr lang="en-US" i="1">
                                                <a:solidFill>
                                                  <a:srgbClr val="323232"/>
                                                </a:solidFill>
                                                <a:latin typeface="Cambria Math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sup>
                                    </m:sSup>
                                    <m:r>
                                      <a:rPr lang="en-US" i="1">
                                        <a:solidFill>
                                          <a:srgbClr val="323232"/>
                                        </a:solidFill>
                                        <a:latin typeface="Cambria Math"/>
                                      </a:rPr>
                                      <m:t>−1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dirty="0">
                            <a:solidFill>
                              <a:srgbClr val="323232"/>
                            </a:solidFill>
                            <a:latin typeface="Dagny OT" panose="020B0504020201020104" pitchFamily="34" charset="77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dirty="0">
                              <a:solidFill>
                                <a:srgbClr val="323232"/>
                              </a:solidFill>
                              <a:latin typeface="Dagny OT" panose="020B0504020201020104" pitchFamily="34" charset="0"/>
                            </a:rPr>
                            <a:t>if 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CA" b="0" i="0" smtClean="0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  <m:r>
                                <a:rPr lang="en-CA" b="0" i="0" smtClean="0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CA" b="0" i="1" smtClean="0">
                                  <a:solidFill>
                                    <a:srgbClr val="323232"/>
                                  </a:solidFill>
                                  <a:latin typeface="Cambria Math" charset="0"/>
                                </a:rPr>
                                <m:t>𝑋</m:t>
                              </m:r>
                              <m:r>
                                <a:rPr lang="en-US" b="0" i="1" smtClean="0">
                                  <a:solidFill>
                                    <a:srgbClr val="323232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~</m:t>
                              </m:r>
                              <m:r>
                                <a:rPr lang="en-CA" i="1">
                                  <a:solidFill>
                                    <a:srgbClr val="323232"/>
                                  </a:solidFill>
                                  <a:latin typeface="Cambria Math" charset="0"/>
                                </a:rPr>
                                <m:t>𝑁</m:t>
                              </m:r>
                              <m:d>
                                <m:dPr>
                                  <m:ctrlPr>
                                    <a:rPr lang="en-CA" i="1">
                                      <a:solidFill>
                                        <a:srgbClr val="32323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A">
                                      <a:solidFill>
                                        <a:srgbClr val="323232"/>
                                      </a:solidFill>
                                      <a:latin typeface="Cambria Math" charset="0"/>
                                    </a:rPr>
                                    <m:t>𝜇</m:t>
                                  </m:r>
                                  <m:r>
                                    <a:rPr lang="en-CA">
                                      <a:solidFill>
                                        <a:srgbClr val="323232"/>
                                      </a:solidFill>
                                      <a:latin typeface="Cambria Math" charset="0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en-CA" i="1">
                                          <a:solidFill>
                                            <a:srgbClr val="32323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CA">
                                          <a:solidFill>
                                            <a:srgbClr val="323232"/>
                                          </a:solidFill>
                                          <a:latin typeface="Cambria Math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en-CA" i="1">
                                          <a:solidFill>
                                            <a:srgbClr val="323232"/>
                                          </a:solidFill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oMath>
                          </a14:m>
                          <a:r>
                            <a:rPr lang="en-CA" dirty="0">
                              <a:solidFill>
                                <a:srgbClr val="323232"/>
                              </a:solidFill>
                              <a:latin typeface="Dagny OT" panose="020B0504020201020104" pitchFamily="34" charset="0"/>
                            </a:rPr>
                            <a:t>, then </a:t>
                          </a:r>
                          <a14:m>
                            <m:oMath xmlns:m="http://schemas.openxmlformats.org/officeDocument/2006/math">
                              <m:r>
                                <a:rPr lang="en-CA" i="1" smtClean="0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i="1" smtClean="0">
                                  <a:solidFill>
                                    <a:srgbClr val="323232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~</m:t>
                              </m:r>
                              <m:r>
                                <a:rPr lang="en-CA">
                                  <a:solidFill>
                                    <a:srgbClr val="323232"/>
                                  </a:solidFill>
                                  <a:latin typeface="Cambria Math" charset="0"/>
                                </a:rPr>
                                <m:t>𝛬</m:t>
                              </m:r>
                              <m:d>
                                <m:dPr>
                                  <m:ctrlPr>
                                    <a:rPr lang="en-CA" i="1">
                                      <a:solidFill>
                                        <a:srgbClr val="32323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A">
                                      <a:solidFill>
                                        <a:srgbClr val="323232"/>
                                      </a:solidFill>
                                      <a:latin typeface="Cambria Math" charset="0"/>
                                    </a:rPr>
                                    <m:t>𝜇</m:t>
                                  </m:r>
                                  <m:r>
                                    <a:rPr lang="en-CA">
                                      <a:solidFill>
                                        <a:srgbClr val="323232"/>
                                      </a:solidFill>
                                      <a:latin typeface="Cambria Math" charset="0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en-CA" i="1">
                                          <a:solidFill>
                                            <a:srgbClr val="32323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CA">
                                          <a:solidFill>
                                            <a:srgbClr val="323232"/>
                                          </a:solidFill>
                                          <a:latin typeface="Cambria Math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en-CA" i="1">
                                          <a:solidFill>
                                            <a:srgbClr val="323232"/>
                                          </a:solidFill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oMath>
                          </a14:m>
                          <a:r>
                            <a:rPr lang="en-CA" dirty="0">
                              <a:solidFill>
                                <a:srgbClr val="323232"/>
                              </a:solidFill>
                              <a:latin typeface="Dagny OT" panose="020B0504020201020104" pitchFamily="34" charset="0"/>
                            </a:rPr>
                            <a:t> (and </a:t>
                          </a:r>
                          <a:r>
                            <a:rPr lang="en-CA" i="1" dirty="0">
                              <a:solidFill>
                                <a:srgbClr val="323232"/>
                              </a:solidFill>
                              <a:latin typeface="Dagny OT" panose="020B0504020201020104" pitchFamily="34" charset="0"/>
                            </a:rPr>
                            <a:t>vice-versa</a:t>
                          </a:r>
                          <a:r>
                            <a:rPr lang="en-CA" dirty="0">
                              <a:solidFill>
                                <a:srgbClr val="323232"/>
                              </a:solidFill>
                              <a:latin typeface="Dagny OT" panose="020B0504020201020104" pitchFamily="34" charset="0"/>
                            </a:rPr>
                            <a:t>); positively skewed</a:t>
                          </a:r>
                          <a:endParaRPr lang="en-US" dirty="0">
                            <a:solidFill>
                              <a:srgbClr val="323232"/>
                            </a:solidFill>
                            <a:latin typeface="Dagny OT" panose="020B0504020201020104" pitchFamily="34" charset="77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54258587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63BF3351-010C-AE4A-950B-478D98C0578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40657842"/>
                  </p:ext>
                </p:extLst>
              </p:nvPr>
            </p:nvGraphicFramePr>
            <p:xfrm>
              <a:off x="181155" y="719666"/>
              <a:ext cx="11740550" cy="515454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82151">
                      <a:extLst>
                        <a:ext uri="{9D8B030D-6E8A-4147-A177-3AD203B41FA5}">
                          <a16:colId xmlns:a16="http://schemas.microsoft.com/office/drawing/2014/main" val="826282294"/>
                        </a:ext>
                      </a:extLst>
                    </a:gridCol>
                    <a:gridCol w="2803585">
                      <a:extLst>
                        <a:ext uri="{9D8B030D-6E8A-4147-A177-3AD203B41FA5}">
                          <a16:colId xmlns:a16="http://schemas.microsoft.com/office/drawing/2014/main" val="120522595"/>
                        </a:ext>
                      </a:extLst>
                    </a:gridCol>
                    <a:gridCol w="983411">
                      <a:extLst>
                        <a:ext uri="{9D8B030D-6E8A-4147-A177-3AD203B41FA5}">
                          <a16:colId xmlns:a16="http://schemas.microsoft.com/office/drawing/2014/main" val="3890814611"/>
                        </a:ext>
                      </a:extLst>
                    </a:gridCol>
                    <a:gridCol w="1932317">
                      <a:extLst>
                        <a:ext uri="{9D8B030D-6E8A-4147-A177-3AD203B41FA5}">
                          <a16:colId xmlns:a16="http://schemas.microsoft.com/office/drawing/2014/main" val="9718205"/>
                        </a:ext>
                      </a:extLst>
                    </a:gridCol>
                    <a:gridCol w="4339086">
                      <a:extLst>
                        <a:ext uri="{9D8B030D-6E8A-4147-A177-3AD203B41FA5}">
                          <a16:colId xmlns:a16="http://schemas.microsoft.com/office/drawing/2014/main" val="161799664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Dagny OT" panose="020B0504020201020104" pitchFamily="34" charset="77"/>
                            </a:rPr>
                            <a:t>distribution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60909" t="-6897" r="-260455" b="-13206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Dagny OT" panose="020B0504020201020104" pitchFamily="34" charset="77"/>
                            </a:rPr>
                            <a:t>mean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Dagny OT" panose="020B0504020201020104" pitchFamily="34" charset="77"/>
                            </a:rPr>
                            <a:t>variance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Dagny OT" panose="020B0504020201020104" pitchFamily="34" charset="77"/>
                            </a:rPr>
                            <a:t>notes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411982743"/>
                      </a:ext>
                    </a:extLst>
                  </a:tr>
                  <a:tr h="9144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752" t="-43056" r="-596241" b="-4319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60909" t="-43056" r="-260455" b="-4319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453846" t="-43056" r="-634615" b="-4319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84211" t="-43056" r="-225658" b="-4319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70760" t="-43056" r="-292" b="-43194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57045662"/>
                      </a:ext>
                    </a:extLst>
                  </a:tr>
                  <a:tr h="75526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752" t="-171667" r="-596241" b="-41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60909" t="-171667" r="-260455" b="-41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453846" t="-171667" r="-634615" b="-41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84211" t="-171667" r="-225658" b="-41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70760" t="-171667" r="-292" b="-418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71147505"/>
                      </a:ext>
                    </a:extLst>
                  </a:tr>
                  <a:tr h="9144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752" t="-226389" r="-596241" b="-2486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60909" t="-226389" r="-260455" b="-2486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453846" t="-226389" r="-634615" b="-2486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84211" t="-226389" r="-225658" b="-2486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lnSpc>
                              <a:spcPct val="100000"/>
                            </a:lnSpc>
                            <a:buNone/>
                          </a:pPr>
                          <a:r>
                            <a:rPr lang="en-CA" dirty="0">
                              <a:solidFill>
                                <a:srgbClr val="323232"/>
                              </a:solidFill>
                              <a:latin typeface="Dagny OT" panose="020B0504020201020104" pitchFamily="34" charset="0"/>
                            </a:rPr>
                            <a:t>estimates the # of events that occur in a continuous time interval (</a:t>
                          </a:r>
                          <a:r>
                            <a:rPr lang="en-CA" sz="1800" dirty="0">
                              <a:solidFill>
                                <a:srgbClr val="323232"/>
                              </a:solidFill>
                              <a:latin typeface="Dagny OT" panose="020B0504020201020104" pitchFamily="34" charset="0"/>
                            </a:rPr>
                            <a:t># of calls received in 1-hour intervals)</a:t>
                          </a:r>
                          <a:endParaRPr lang="en-US" sz="1800" dirty="0">
                            <a:solidFill>
                              <a:srgbClr val="323232"/>
                            </a:solidFill>
                            <a:latin typeface="Dagny OT" panose="020B0504020201020104" pitchFamily="34" charset="77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513319155"/>
                      </a:ext>
                    </a:extLst>
                  </a:tr>
                  <a:tr h="11887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752" t="-250000" r="-596241" b="-904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60909" t="-250000" r="-260455" b="-904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453846" t="-250000" r="-634615" b="-904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84211" t="-250000" r="-225658" b="-904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70760" t="-250000" r="-292" b="-9042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69683833"/>
                      </a:ext>
                    </a:extLst>
                  </a:tr>
                  <a:tr h="10109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752" t="-411250" r="-596241" b="-6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60909" t="-411250" r="-260455" b="-6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453846" t="-411250" r="-634615" b="-6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84211" t="-411250" r="-225658" b="-6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70760" t="-411250" r="-292" b="-625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4258587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381571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F79AA8-00C0-470E-B43B-6189188414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Joint Distributions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88FFA95-94BF-463F-B3F9-FD987452208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 algn="just">
                  <a:lnSpc>
                    <a:spcPct val="100000"/>
                  </a:lnSpc>
                  <a:buNone/>
                </a:pPr>
                <a:r>
                  <a:rPr lang="en-CA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Univariate distributions are useful modeling tools, especially when the variables under consideration are </a:t>
                </a:r>
                <a:r>
                  <a:rPr lang="en-CA" b="1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independent</a:t>
                </a:r>
                <a:r>
                  <a:rPr lang="en-CA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. </a:t>
                </a:r>
              </a:p>
              <a:p>
                <a:pPr algn="just">
                  <a:lnSpc>
                    <a:spcPct val="100000"/>
                  </a:lnSpc>
                </a:pPr>
                <a:endParaRPr lang="en-CA" sz="500" dirty="0">
                  <a:solidFill>
                    <a:srgbClr val="323232"/>
                  </a:solidFill>
                  <a:latin typeface="Dagny OT" panose="020B0504020201020104" pitchFamily="34" charset="0"/>
                </a:endParaRPr>
              </a:p>
              <a:p>
                <a:pPr marL="0" indent="0" algn="just">
                  <a:lnSpc>
                    <a:spcPct val="100000"/>
                  </a:lnSpc>
                  <a:buNone/>
                </a:pPr>
                <a:r>
                  <a:rPr lang="en-CA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In practice, that is not usually the case. A </a:t>
                </a:r>
                <a:r>
                  <a:rPr lang="en-CA" b="1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joint distribution</a:t>
                </a:r>
                <a:r>
                  <a:rPr lang="en-CA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CA" b="0" i="1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CA" b="0" i="0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CA" i="1" smtClean="0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CA" b="0" i="1" smtClean="0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CA" b="0" i="1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n-CA" b="0" i="1" smtClean="0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CA" b="0" i="1" smtClean="0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CA" b="0" i="1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CA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 gives the probability that each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CA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CA" i="1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n-CA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CA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CA" i="1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CA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falls in a given range. The </a:t>
                </a:r>
                <a:r>
                  <a:rPr lang="en-CA" b="1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multivariate normal distribution</a:t>
                </a:r>
                <a:r>
                  <a:rPr lang="en-CA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CA" b="0" i="1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CA" b="0" i="1" smtClean="0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b="1" i="1" smtClean="0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𝝁</m:t>
                        </m:r>
                        <m:r>
                          <a:rPr lang="en-CA" b="0" i="1" smtClean="0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l-GR" b="1" i="0" smtClean="0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𝚺</m:t>
                        </m:r>
                      </m:e>
                    </m:d>
                  </m:oMath>
                </a14:m>
                <a:r>
                  <a:rPr lang="en-CA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 has pdf </a:t>
                </a:r>
              </a:p>
              <a:p>
                <a:pPr marL="0" indent="0" algn="just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rgbClr val="323232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CA" b="0" i="1" smtClean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i="1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b="0" i="1" smtClean="0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CA" i="1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CA" i="1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  <m:t>,…, </m:t>
                          </m:r>
                          <m:sSub>
                            <m:sSubPr>
                              <m:ctrlPr>
                                <a:rPr lang="en-CA" i="1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b="0" i="1" smtClean="0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CA" i="1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CA" b="0" i="1" smtClean="0">
                          <a:solidFill>
                            <a:srgbClr val="323232"/>
                          </a:solidFill>
                          <a:latin typeface="Cambria Math" panose="02040503050406030204" pitchFamily="18" charset="0"/>
                        </a:rPr>
                        <m:t>:=</m:t>
                      </m:r>
                      <m:r>
                        <a:rPr lang="en-CA" b="0" i="1" smtClean="0">
                          <a:solidFill>
                            <a:srgbClr val="323232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CA" b="0" i="1" smtClean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1" i="1" smtClean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CA" b="0" i="1" smtClean="0">
                          <a:solidFill>
                            <a:srgbClr val="32323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CA" b="0" i="1" smtClean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b="0" i="1" smtClean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CA" b="0" i="1" smtClean="0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CA" b="0" i="1" smtClean="0">
                                      <a:solidFill>
                                        <a:srgbClr val="32323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CA" b="0" i="1" smtClean="0">
                                          <a:solidFill>
                                            <a:srgbClr val="32323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CA" b="0" i="1" smtClean="0">
                                          <a:solidFill>
                                            <a:srgbClr val="32323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CA" b="0" i="1" smtClean="0">
                                          <a:solidFill>
                                            <a:srgbClr val="32323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CA" b="0" i="1" smtClean="0">
                                      <a:solidFill>
                                        <a:srgbClr val="323232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  <m:r>
                                <m:rPr>
                                  <m:nor/>
                                </m:rPr>
                                <a:rPr lang="en-CA" b="0" i="0" smtClean="0">
                                  <a:solidFill>
                                    <a:srgbClr val="323232"/>
                                  </a:solidFill>
                                  <a:latin typeface="Dagny OT" panose="020B0504020201020104" pitchFamily="34" charset="0"/>
                                </a:rPr>
                                <m:t>det</m:t>
                              </m:r>
                              <m:d>
                                <m:dPr>
                                  <m:ctrlPr>
                                    <a:rPr lang="en-CA" b="0" i="1" smtClean="0">
                                      <a:solidFill>
                                        <a:srgbClr val="32323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l-GR" b="1">
                                      <a:solidFill>
                                        <a:srgbClr val="32323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𝚺</m:t>
                                  </m:r>
                                </m:e>
                              </m:d>
                            </m:e>
                          </m:rad>
                        </m:den>
                      </m:f>
                      <m:r>
                        <m:rPr>
                          <m:nor/>
                        </m:rPr>
                        <a:rPr lang="en-CA" b="0" i="0" smtClean="0">
                          <a:solidFill>
                            <a:srgbClr val="323232"/>
                          </a:solidFill>
                          <a:latin typeface="Dagny OT" panose="020B0504020201020104" pitchFamily="34" charset="0"/>
                        </a:rPr>
                        <m:t>exp</m:t>
                      </m:r>
                      <m:d>
                        <m:dPr>
                          <m:begChr m:val="{"/>
                          <m:endChr m:val="}"/>
                          <m:ctrlPr>
                            <a:rPr lang="en-CA" b="0" i="1" smtClean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CA" b="0" i="1" smtClean="0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CA" b="0" i="1" smtClean="0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CA" b="0" i="1" smtClean="0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p>
                            <m:sSupPr>
                              <m:ctrlPr>
                                <a:rPr lang="en-CA" b="0" i="1" smtClean="0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CA" b="0" i="1" smtClean="0">
                                      <a:solidFill>
                                        <a:srgbClr val="32323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A" b="1" i="1" smtClean="0">
                                      <a:solidFill>
                                        <a:srgbClr val="323232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  <m:r>
                                    <a:rPr lang="en-CA" b="0" i="1" smtClean="0">
                                      <a:solidFill>
                                        <a:srgbClr val="323232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CA" b="1" i="1">
                                      <a:solidFill>
                                        <a:srgbClr val="32323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𝝁</m:t>
                                  </m:r>
                                </m:e>
                              </m:d>
                            </m:e>
                            <m:sup>
                              <m:r>
                                <a:rPr lang="en-CA" b="0" i="1" smtClean="0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CA" b="0" i="1" smtClean="0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l-GR" b="1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𝚺</m:t>
                              </m:r>
                            </m:e>
                            <m:sup>
                              <m:r>
                                <a:rPr lang="en-CA" b="0" i="1" smtClean="0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d>
                            <m:dPr>
                              <m:ctrlPr>
                                <a:rPr lang="en-CA" b="0" i="1" smtClean="0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b="1" i="1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CA" i="1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CA" b="1" i="1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𝝁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CA" dirty="0">
                  <a:solidFill>
                    <a:srgbClr val="323232"/>
                  </a:solidFill>
                  <a:latin typeface="Dagny OT" panose="020B0504020201020104" pitchFamily="34" charset="0"/>
                </a:endParaRPr>
              </a:p>
              <a:p>
                <a:pPr algn="just">
                  <a:lnSpc>
                    <a:spcPct val="100000"/>
                  </a:lnSpc>
                </a:pPr>
                <a:endParaRPr lang="en-CA" sz="100" dirty="0">
                  <a:solidFill>
                    <a:srgbClr val="323232"/>
                  </a:solidFill>
                  <a:latin typeface="Dagny OT" panose="020B0504020201020104" pitchFamily="34" charset="0"/>
                </a:endParaRPr>
              </a:p>
              <a:p>
                <a:pPr marL="0" indent="0" algn="just">
                  <a:lnSpc>
                    <a:spcPct val="100000"/>
                  </a:lnSpc>
                  <a:buNone/>
                </a:pPr>
                <a:r>
                  <a:rPr lang="en-CA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en-CA" b="1" i="1">
                        <a:solidFill>
                          <a:srgbClr val="32323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𝝁</m:t>
                    </m:r>
                  </m:oMath>
                </a14:m>
                <a:r>
                  <a:rPr lang="en-CA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 is the mean vector and </a:t>
                </a:r>
                <a14:m>
                  <m:oMath xmlns:m="http://schemas.openxmlformats.org/officeDocument/2006/math">
                    <m:r>
                      <a:rPr lang="el-GR" b="1">
                        <a:solidFill>
                          <a:srgbClr val="32323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𝚺</m:t>
                    </m:r>
                  </m:oMath>
                </a14:m>
                <a:r>
                  <a:rPr lang="en-CA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 the covariance matrix.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88FFA95-94BF-463F-B3F9-FD987452208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06" r="-8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18370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F79AA8-00C0-470E-B43B-6189188414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Joint Distributions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88FFA95-94BF-463F-B3F9-FD987452208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81192" y="2180496"/>
                <a:ext cx="5396497" cy="4140767"/>
              </a:xfrm>
            </p:spPr>
            <p:txBody>
              <a:bodyPr/>
              <a:lstStyle/>
              <a:p>
                <a:pPr marL="0" indent="0" algn="just">
                  <a:lnSpc>
                    <a:spcPct val="100000"/>
                  </a:lnSpc>
                  <a:buNone/>
                </a:pPr>
                <a:r>
                  <a:rPr lang="en-CA" dirty="0">
                    <a:solidFill>
                      <a:srgbClr val="323232"/>
                    </a:solidFill>
                    <a:latin typeface="Dagny OT" panose="020B0504020201020104" pitchFamily="34" charset="0"/>
                    <a:ea typeface="Cambria Math" panose="02040503050406030204" pitchFamily="18" charset="0"/>
                  </a:rPr>
                  <a:t>If</a:t>
                </a:r>
                <a:r>
                  <a:rPr lang="en-CA" b="1" dirty="0">
                    <a:solidFill>
                      <a:srgbClr val="323232"/>
                    </a:solidFill>
                    <a:latin typeface="Dagny OT" panose="020B0504020201020104" pitchFamily="34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l-GR" b="1">
                        <a:solidFill>
                          <a:srgbClr val="32323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𝚺</m:t>
                    </m:r>
                  </m:oMath>
                </a14:m>
                <a:r>
                  <a:rPr lang="en-CA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 is positive definite, the multivariate normal is </a:t>
                </a:r>
                <a:r>
                  <a:rPr lang="en-CA" b="1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non-degenerate</a:t>
                </a:r>
                <a:r>
                  <a:rPr lang="en-CA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.</a:t>
                </a:r>
              </a:p>
              <a:p>
                <a:pPr algn="just">
                  <a:lnSpc>
                    <a:spcPct val="100000"/>
                  </a:lnSpc>
                </a:pPr>
                <a:endParaRPr lang="en-CA" sz="1000" dirty="0">
                  <a:solidFill>
                    <a:srgbClr val="323232"/>
                  </a:solidFill>
                  <a:latin typeface="Dagny OT" panose="020B0504020201020104" pitchFamily="34" charset="0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 xmlns:m="http://schemas.openxmlformats.org/officeDocument/2006/math">
                    <m:r>
                      <a:rPr lang="en-CA" b="0" i="1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CA" b="0" i="1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CA" i="1" smtClean="0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CA" i="1">
                                <a:solidFill>
                                  <a:srgbClr val="32323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CA" i="1">
                                    <a:solidFill>
                                      <a:srgbClr val="32323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CA" b="1" i="1">
                                    <a:solidFill>
                                      <a:srgbClr val="323232"/>
                                    </a:solidFill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en-CA" i="1">
                                    <a:solidFill>
                                      <a:srgbClr val="323232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CA" b="1" i="1">
                                    <a:solidFill>
                                      <a:srgbClr val="32323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𝝁</m:t>
                                </m:r>
                              </m:e>
                            </m:d>
                          </m:e>
                          <m:sup>
                            <m:r>
                              <a:rPr lang="en-CA" i="1">
                                <a:solidFill>
                                  <a:srgbClr val="323232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sSup>
                          <m:sSupPr>
                            <m:ctrlPr>
                              <a:rPr lang="en-CA" i="1">
                                <a:solidFill>
                                  <a:srgbClr val="32323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l-GR" b="1">
                                <a:solidFill>
                                  <a:srgbClr val="32323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𝚺</m:t>
                            </m:r>
                          </m:e>
                          <m:sup>
                            <m:r>
                              <a:rPr lang="en-CA" i="1">
                                <a:solidFill>
                                  <a:srgbClr val="323232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d>
                          <m:dPr>
                            <m:ctrlPr>
                              <a:rPr lang="en-CA" i="1">
                                <a:solidFill>
                                  <a:srgbClr val="32323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b="1" i="1">
                                <a:solidFill>
                                  <a:srgbClr val="323232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CA" i="1">
                                <a:solidFill>
                                  <a:srgbClr val="323232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CA" b="1" i="1">
                                <a:solidFill>
                                  <a:srgbClr val="32323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𝝁</m:t>
                            </m:r>
                          </m:e>
                        </m:d>
                      </m:e>
                    </m:rad>
                  </m:oMath>
                </a14:m>
                <a:r>
                  <a:rPr lang="en-CA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 is the </a:t>
                </a:r>
                <a:r>
                  <a:rPr lang="en-CA" b="1" dirty="0" err="1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Mahalanobis</a:t>
                </a:r>
                <a:r>
                  <a:rPr lang="en-CA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 distance.</a:t>
                </a:r>
              </a:p>
              <a:p>
                <a:pPr algn="just">
                  <a:lnSpc>
                    <a:spcPct val="100000"/>
                  </a:lnSpc>
                </a:pPr>
                <a:endParaRPr lang="en-CA" sz="1000" dirty="0">
                  <a:solidFill>
                    <a:srgbClr val="323232"/>
                  </a:solidFill>
                  <a:latin typeface="Dagny OT" panose="020B0504020201020104" pitchFamily="34" charset="0"/>
                </a:endParaRPr>
              </a:p>
              <a:p>
                <a:pPr marL="0" indent="0" algn="just">
                  <a:lnSpc>
                    <a:spcPct val="100000"/>
                  </a:lnSpc>
                  <a:buNone/>
                </a:pPr>
                <a:r>
                  <a:rPr lang="en-CA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To generate a sample </a:t>
                </a:r>
                <a14:m>
                  <m:oMath xmlns:m="http://schemas.openxmlformats.org/officeDocument/2006/math">
                    <m:r>
                      <a:rPr lang="en-CA" b="1" i="1" dirty="0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CA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 from </a:t>
                </a:r>
                <a14:m>
                  <m:oMath xmlns:m="http://schemas.openxmlformats.org/officeDocument/2006/math">
                    <m:r>
                      <a:rPr lang="en-CA" i="1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CA" b="1" i="1" smtClean="0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b="1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𝝁</m:t>
                        </m:r>
                        <m:r>
                          <a:rPr lang="en-CA" b="1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l-GR" b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𝚺</m:t>
                        </m:r>
                      </m:e>
                    </m:d>
                  </m:oMath>
                </a14:m>
                <a:r>
                  <a:rPr lang="en-CA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, let </a:t>
                </a:r>
                <a14:m>
                  <m:oMath xmlns:m="http://schemas.openxmlformats.org/officeDocument/2006/math">
                    <m:r>
                      <a:rPr lang="en-CA" b="1" i="1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𝒛</m:t>
                    </m:r>
                    <m:r>
                      <a:rPr lang="en-CA" b="0" i="1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CA" i="1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CA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b="1" i="1" smtClean="0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CA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CA" i="1" smtClean="0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CA" b="1" i="0" smtClean="0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𝐈</m:t>
                        </m:r>
                      </m:e>
                    </m:d>
                  </m:oMath>
                </a14:m>
                <a:r>
                  <a:rPr lang="en-CA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 and set </a:t>
                </a:r>
                <a14:m>
                  <m:oMath xmlns:m="http://schemas.openxmlformats.org/officeDocument/2006/math">
                    <m:r>
                      <a:rPr lang="en-CA" b="1" i="1" dirty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CA" b="0" i="1" dirty="0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b="1" i="1">
                        <a:solidFill>
                          <a:srgbClr val="32323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𝝁</m:t>
                    </m:r>
                    <m:r>
                      <a:rPr lang="en-CA" b="0" i="1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CA" b="1" i="1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𝑨𝒛</m:t>
                    </m:r>
                  </m:oMath>
                </a14:m>
                <a:r>
                  <a:rPr lang="en-CA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, where </a:t>
                </a:r>
                <a14:m>
                  <m:oMath xmlns:m="http://schemas.openxmlformats.org/officeDocument/2006/math">
                    <m:r>
                      <a:rPr lang="en-CA" b="1" i="1">
                        <a:solidFill>
                          <a:srgbClr val="32323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𝑨</m:t>
                    </m:r>
                    <m:sSup>
                      <m:sSupPr>
                        <m:ctrlPr>
                          <a:rPr lang="en-CA" b="1" i="1" smtClean="0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b="1" i="1" smtClean="0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𝑨</m:t>
                        </m:r>
                      </m:e>
                      <m:sup>
                        <m:r>
                          <a:rPr lang="en-CA" b="0" i="1" smtClean="0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CA" b="1" i="1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l-GR" b="1">
                        <a:solidFill>
                          <a:srgbClr val="32323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𝚺</m:t>
                    </m:r>
                  </m:oMath>
                </a14:m>
                <a:r>
                  <a:rPr lang="en-CA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 is the </a:t>
                </a:r>
                <a:r>
                  <a:rPr lang="en-CA" dirty="0" err="1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Cholesky</a:t>
                </a:r>
                <a:r>
                  <a:rPr lang="en-CA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 decomposition</a:t>
                </a:r>
                <a:r>
                  <a:rPr lang="en-CA" dirty="0">
                    <a:solidFill>
                      <a:srgbClr val="323232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88FFA95-94BF-463F-B3F9-FD987452208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1192" y="2180496"/>
                <a:ext cx="5396497" cy="4140767"/>
              </a:xfrm>
              <a:blipFill>
                <a:blip r:embed="rId2"/>
                <a:stretch>
                  <a:fillRect l="-1643" r="-16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A9FDA99-D4DE-CC4F-93CD-7F051C93E7BD}"/>
              </a:ext>
            </a:extLst>
          </p:cNvPr>
          <p:cNvSpPr txBox="1">
            <a:spLocks/>
          </p:cNvSpPr>
          <p:nvPr/>
        </p:nvSpPr>
        <p:spPr>
          <a:xfrm>
            <a:off x="2875547" y="0"/>
            <a:ext cx="9316453" cy="2959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Helvetica Ligh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Helvetica Ligh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Helvetica Ligh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Helvetica Ligh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Helvetica Ligh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CA" sz="1400" dirty="0">
                <a:solidFill>
                  <a:srgbClr val="323232"/>
                </a:solidFill>
                <a:latin typeface="Dagny OT" panose="020B0504020201020104" pitchFamily="34" charset="0"/>
              </a:rPr>
              <a:t>[image taken from Wikipedia]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6392277" y="1828800"/>
            <a:ext cx="5218531" cy="4605018"/>
            <a:chOff x="6487527" y="1364162"/>
            <a:chExt cx="5414211" cy="480402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926426F-3BB9-8C46-9DDD-17B25666E5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375" r="7541"/>
            <a:stretch/>
          </p:blipFill>
          <p:spPr>
            <a:xfrm>
              <a:off x="6487527" y="1364162"/>
              <a:ext cx="5414211" cy="4804029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404F106-258E-E549-AC16-18D559955906}"/>
                </a:ext>
              </a:extLst>
            </p:cNvPr>
            <p:cNvSpPr/>
            <p:nvPr/>
          </p:nvSpPr>
          <p:spPr>
            <a:xfrm>
              <a:off x="7586411" y="5327062"/>
              <a:ext cx="300789" cy="38501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341E55A-1C10-FD4A-A09E-B475A63E174C}"/>
                </a:ext>
              </a:extLst>
            </p:cNvPr>
            <p:cNvSpPr/>
            <p:nvPr/>
          </p:nvSpPr>
          <p:spPr>
            <a:xfrm>
              <a:off x="10704595" y="5278102"/>
              <a:ext cx="300789" cy="38501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Content Placeholder 2">
                  <a:extLst>
                    <a:ext uri="{FF2B5EF4-FFF2-40B4-BE49-F238E27FC236}">
                      <a16:creationId xmlns:a16="http://schemas.microsoft.com/office/drawing/2014/main" id="{8C0D437D-6B19-5649-A9CC-069CA23E7182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7472111" y="5324057"/>
                  <a:ext cx="529390" cy="552282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0" indent="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None/>
                    <a:defRPr sz="2800" kern="1200">
                      <a:solidFill>
                        <a:schemeClr val="tx1"/>
                      </a:solidFill>
                      <a:latin typeface="Helvetica Ligh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Wingdings" panose="05000000000000000000" pitchFamily="2" charset="2"/>
                    <a:buChar char="§"/>
                    <a:defRPr sz="2400" kern="1200">
                      <a:solidFill>
                        <a:schemeClr val="tx1"/>
                      </a:solidFill>
                      <a:latin typeface="Helvetica Ligh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Wingdings" panose="05000000000000000000" pitchFamily="2" charset="2"/>
                    <a:buChar char="§"/>
                    <a:defRPr sz="2000" kern="1200">
                      <a:solidFill>
                        <a:schemeClr val="tx1"/>
                      </a:solidFill>
                      <a:latin typeface="Helvetica Ligh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Wingdings" panose="05000000000000000000" pitchFamily="2" charset="2"/>
                    <a:buChar char="§"/>
                    <a:defRPr sz="1800" kern="1200">
                      <a:solidFill>
                        <a:schemeClr val="tx1"/>
                      </a:solidFill>
                      <a:latin typeface="Helvetica Ligh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Wingdings" panose="05000000000000000000" pitchFamily="2" charset="2"/>
                    <a:buChar char="§"/>
                    <a:defRPr sz="1800" kern="1200">
                      <a:solidFill>
                        <a:schemeClr val="tx1"/>
                      </a:solidFill>
                      <a:latin typeface="Helvetica Ligh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CA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18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CA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CA" sz="1800" dirty="0"/>
                </a:p>
              </p:txBody>
            </p:sp>
          </mc:Choice>
          <mc:Fallback xmlns="">
            <p:sp>
              <p:nvSpPr>
                <p:cNvPr id="9" name="Content Placeholder 2">
                  <a:extLst>
                    <a:ext uri="{FF2B5EF4-FFF2-40B4-BE49-F238E27FC236}">
                      <a16:creationId xmlns:a16="http://schemas.microsoft.com/office/drawing/2014/main" id="{8C0D437D-6B19-5649-A9CC-069CA23E71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72111" y="5324057"/>
                  <a:ext cx="529390" cy="55228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Content Placeholder 2">
                  <a:extLst>
                    <a:ext uri="{FF2B5EF4-FFF2-40B4-BE49-F238E27FC236}">
                      <a16:creationId xmlns:a16="http://schemas.microsoft.com/office/drawing/2014/main" id="{10AC3F49-1954-6140-9005-B23A5B9EFFE8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0704595" y="5337843"/>
                  <a:ext cx="529390" cy="552282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0" indent="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None/>
                    <a:defRPr sz="2800" kern="1200">
                      <a:solidFill>
                        <a:schemeClr val="tx1"/>
                      </a:solidFill>
                      <a:latin typeface="Helvetica Ligh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Wingdings" panose="05000000000000000000" pitchFamily="2" charset="2"/>
                    <a:buChar char="§"/>
                    <a:defRPr sz="2400" kern="1200">
                      <a:solidFill>
                        <a:schemeClr val="tx1"/>
                      </a:solidFill>
                      <a:latin typeface="Helvetica Ligh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Wingdings" panose="05000000000000000000" pitchFamily="2" charset="2"/>
                    <a:buChar char="§"/>
                    <a:defRPr sz="2000" kern="1200">
                      <a:solidFill>
                        <a:schemeClr val="tx1"/>
                      </a:solidFill>
                      <a:latin typeface="Helvetica Ligh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Wingdings" panose="05000000000000000000" pitchFamily="2" charset="2"/>
                    <a:buChar char="§"/>
                    <a:defRPr sz="1800" kern="1200">
                      <a:solidFill>
                        <a:schemeClr val="tx1"/>
                      </a:solidFill>
                      <a:latin typeface="Helvetica Ligh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Wingdings" panose="05000000000000000000" pitchFamily="2" charset="2"/>
                    <a:buChar char="§"/>
                    <a:defRPr sz="1800" kern="1200">
                      <a:solidFill>
                        <a:schemeClr val="tx1"/>
                      </a:solidFill>
                      <a:latin typeface="Helvetica Ligh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CA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18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CA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CA" sz="1800" dirty="0"/>
                </a:p>
              </p:txBody>
            </p:sp>
          </mc:Choice>
          <mc:Fallback xmlns="">
            <p:sp>
              <p:nvSpPr>
                <p:cNvPr id="10" name="Content Placeholder 2">
                  <a:extLst>
                    <a:ext uri="{FF2B5EF4-FFF2-40B4-BE49-F238E27FC236}">
                      <a16:creationId xmlns:a16="http://schemas.microsoft.com/office/drawing/2014/main" id="{10AC3F49-1954-6140-9005-B23A5B9EFFE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04595" y="5337843"/>
                  <a:ext cx="529390" cy="55228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Content Placeholder 2">
                  <a:extLst>
                    <a:ext uri="{FF2B5EF4-FFF2-40B4-BE49-F238E27FC236}">
                      <a16:creationId xmlns:a16="http://schemas.microsoft.com/office/drawing/2014/main" id="{98665F77-FFC0-534B-81BB-36B01CAAA893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0682536" y="2073736"/>
                  <a:ext cx="874297" cy="552282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0" indent="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None/>
                    <a:defRPr sz="2800" kern="1200">
                      <a:solidFill>
                        <a:schemeClr val="tx1"/>
                      </a:solidFill>
                      <a:latin typeface="Helvetica Ligh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Wingdings" panose="05000000000000000000" pitchFamily="2" charset="2"/>
                    <a:buChar char="§"/>
                    <a:defRPr sz="2400" kern="1200">
                      <a:solidFill>
                        <a:schemeClr val="tx1"/>
                      </a:solidFill>
                      <a:latin typeface="Helvetica Ligh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Wingdings" panose="05000000000000000000" pitchFamily="2" charset="2"/>
                    <a:buChar char="§"/>
                    <a:defRPr sz="2000" kern="1200">
                      <a:solidFill>
                        <a:schemeClr val="tx1"/>
                      </a:solidFill>
                      <a:latin typeface="Helvetica Ligh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Wingdings" panose="05000000000000000000" pitchFamily="2" charset="2"/>
                    <a:buChar char="§"/>
                    <a:defRPr sz="1800" kern="1200">
                      <a:solidFill>
                        <a:schemeClr val="tx1"/>
                      </a:solidFill>
                      <a:latin typeface="Helvetica Ligh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Wingdings" panose="05000000000000000000" pitchFamily="2" charset="2"/>
                    <a:buChar char="§"/>
                    <a:defRPr sz="1800" kern="1200">
                      <a:solidFill>
                        <a:schemeClr val="tx1"/>
                      </a:solidFill>
                      <a:latin typeface="Helvetica Ligh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8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CA" sz="1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CA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18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CA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CA" sz="1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CA" sz="1800" dirty="0"/>
                </a:p>
              </p:txBody>
            </p:sp>
          </mc:Choice>
          <mc:Fallback xmlns="">
            <p:sp>
              <p:nvSpPr>
                <p:cNvPr id="11" name="Content Placeholder 2">
                  <a:extLst>
                    <a:ext uri="{FF2B5EF4-FFF2-40B4-BE49-F238E27FC236}">
                      <a16:creationId xmlns:a16="http://schemas.microsoft.com/office/drawing/2014/main" id="{98665F77-FFC0-534B-81BB-36B01CAAA89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82536" y="2073736"/>
                  <a:ext cx="874297" cy="55228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Content Placeholder 2">
                  <a:extLst>
                    <a:ext uri="{FF2B5EF4-FFF2-40B4-BE49-F238E27FC236}">
                      <a16:creationId xmlns:a16="http://schemas.microsoft.com/office/drawing/2014/main" id="{016A3FB4-BB20-6040-9F56-A194DD6088E5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7273586" y="2054390"/>
                  <a:ext cx="874297" cy="552282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0" indent="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None/>
                    <a:defRPr sz="2800" kern="1200">
                      <a:solidFill>
                        <a:schemeClr val="tx1"/>
                      </a:solidFill>
                      <a:latin typeface="Helvetica Ligh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Wingdings" panose="05000000000000000000" pitchFamily="2" charset="2"/>
                    <a:buChar char="§"/>
                    <a:defRPr sz="2400" kern="1200">
                      <a:solidFill>
                        <a:schemeClr val="tx1"/>
                      </a:solidFill>
                      <a:latin typeface="Helvetica Ligh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Wingdings" panose="05000000000000000000" pitchFamily="2" charset="2"/>
                    <a:buChar char="§"/>
                    <a:defRPr sz="2000" kern="1200">
                      <a:solidFill>
                        <a:schemeClr val="tx1"/>
                      </a:solidFill>
                      <a:latin typeface="Helvetica Ligh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Wingdings" panose="05000000000000000000" pitchFamily="2" charset="2"/>
                    <a:buChar char="§"/>
                    <a:defRPr sz="1800" kern="1200">
                      <a:solidFill>
                        <a:schemeClr val="tx1"/>
                      </a:solidFill>
                      <a:latin typeface="Helvetica Ligh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Wingdings" panose="05000000000000000000" pitchFamily="2" charset="2"/>
                    <a:buChar char="§"/>
                    <a:defRPr sz="1800" kern="1200">
                      <a:solidFill>
                        <a:schemeClr val="tx1"/>
                      </a:solidFill>
                      <a:latin typeface="Helvetica Ligh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18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CA" sz="1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CA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18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CA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CA" sz="1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CA" sz="1800" dirty="0"/>
                </a:p>
              </p:txBody>
            </p:sp>
          </mc:Choice>
          <mc:Fallback xmlns="">
            <p:sp>
              <p:nvSpPr>
                <p:cNvPr id="12" name="Content Placeholder 2">
                  <a:extLst>
                    <a:ext uri="{FF2B5EF4-FFF2-40B4-BE49-F238E27FC236}">
                      <a16:creationId xmlns:a16="http://schemas.microsoft.com/office/drawing/2014/main" id="{016A3FB4-BB20-6040-9F56-A194DD6088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73586" y="2054390"/>
                  <a:ext cx="874297" cy="55228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3" name="Content Placeholder 2">
                  <a:extLst>
                    <a:ext uri="{FF2B5EF4-FFF2-40B4-BE49-F238E27FC236}">
                      <a16:creationId xmlns:a16="http://schemas.microsoft.com/office/drawing/2014/main" id="{5027A8A3-603D-3745-BACA-78C36AD3B6A9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8589816" y="5090949"/>
                  <a:ext cx="1684645" cy="374306"/>
                </a:xfrm>
                <a:prstGeom prst="rect">
                  <a:avLst/>
                </a:prstGeom>
                <a:solidFill>
                  <a:srgbClr val="39302A">
                    <a:alpha val="36471"/>
                  </a:srgbClr>
                </a:solidFill>
              </p:spPr>
              <p:txBody>
                <a:bodyPr vert="horz" lIns="91440" tIns="45720" rIns="91440" bIns="45720" rtlCol="0">
                  <a:noAutofit/>
                </a:bodyPr>
                <a:lstStyle>
                  <a:lvl1pPr marL="0" indent="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None/>
                    <a:defRPr sz="2800" kern="1200">
                      <a:solidFill>
                        <a:schemeClr val="tx1"/>
                      </a:solidFill>
                      <a:latin typeface="Helvetica Ligh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Wingdings" panose="05000000000000000000" pitchFamily="2" charset="2"/>
                    <a:buChar char="§"/>
                    <a:defRPr sz="2400" kern="1200">
                      <a:solidFill>
                        <a:schemeClr val="tx1"/>
                      </a:solidFill>
                      <a:latin typeface="Helvetica Ligh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Wingdings" panose="05000000000000000000" pitchFamily="2" charset="2"/>
                    <a:buChar char="§"/>
                    <a:defRPr sz="2000" kern="1200">
                      <a:solidFill>
                        <a:schemeClr val="tx1"/>
                      </a:solidFill>
                      <a:latin typeface="Helvetica Ligh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Wingdings" panose="05000000000000000000" pitchFamily="2" charset="2"/>
                    <a:buChar char="§"/>
                    <a:defRPr sz="1800" kern="1200">
                      <a:solidFill>
                        <a:schemeClr val="tx1"/>
                      </a:solidFill>
                      <a:latin typeface="Helvetica Ligh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Wingdings" panose="05000000000000000000" pitchFamily="2" charset="2"/>
                    <a:buChar char="§"/>
                    <a:defRPr sz="1800" kern="1200">
                      <a:solidFill>
                        <a:schemeClr val="tx1"/>
                      </a:solidFill>
                      <a:latin typeface="Helvetica Ligh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CA" sz="18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1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p>
                            <m:r>
                              <a:rPr lang="en-CA" sz="1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CA" sz="18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sSubSup>
                          <m:sSubSupPr>
                            <m:ctrlPr>
                              <a:rPr lang="en-CA" sz="18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CA" sz="18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𝜒</m:t>
                            </m:r>
                          </m:e>
                          <m:sub>
                            <m:r>
                              <a:rPr lang="en-CA" sz="1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CA" sz="1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CA" sz="1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(0.95)</m:t>
                        </m:r>
                      </m:oMath>
                    </m:oMathPara>
                  </a14:m>
                  <a:endParaRPr lang="en-CA" sz="18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13" name="Content Placeholder 2">
                  <a:extLst>
                    <a:ext uri="{FF2B5EF4-FFF2-40B4-BE49-F238E27FC236}">
                      <a16:creationId xmlns:a16="http://schemas.microsoft.com/office/drawing/2014/main" id="{5027A8A3-603D-3745-BACA-78C36AD3B6A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89816" y="5090949"/>
                  <a:ext cx="1684645" cy="374306"/>
                </a:xfrm>
                <a:prstGeom prst="rect">
                  <a:avLst/>
                </a:prstGeom>
                <a:blipFill>
                  <a:blip r:embed="rId8"/>
                  <a:stretch>
                    <a:fillRect r="-775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51852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/>
              <a:t>Write R and/or Python code that lets you draw “random” samples from the various distributions discussed in this section.</a:t>
            </a:r>
          </a:p>
        </p:txBody>
      </p:sp>
    </p:spTree>
    <p:extLst>
      <p:ext uri="{BB962C8B-B14F-4D97-AF65-F5344CB8AC3E}">
        <p14:creationId xmlns:p14="http://schemas.microsoft.com/office/powerpoint/2010/main" val="275754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CENTRAL LIMIT THEOREM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STATISTICAL AND MATHEMATICAL FOUNDATIONS</a:t>
            </a:r>
          </a:p>
        </p:txBody>
      </p:sp>
    </p:spTree>
    <p:extLst>
      <p:ext uri="{BB962C8B-B14F-4D97-AF65-F5344CB8AC3E}">
        <p14:creationId xmlns:p14="http://schemas.microsoft.com/office/powerpoint/2010/main" val="2255527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50ED6-92F9-2B4C-8B75-A183CE1A3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2300E8-2211-1B4E-B1FA-87A106C754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What is the central limit theorem?</a:t>
            </a:r>
          </a:p>
          <a:p>
            <a:endParaRPr lang="en-CA" sz="500" dirty="0"/>
          </a:p>
          <a:p>
            <a:r>
              <a:rPr lang="en-CA" dirty="0"/>
              <a:t>When is the central limit theorem relevant?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8867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7D6AC27-02F2-42BB-B19B-A857954506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3776" y="2979694"/>
            <a:ext cx="5727031" cy="3658936"/>
          </a:xfrm>
          <a:prstGeom prst="rect">
            <a:avLst/>
          </a:prstGeom>
          <a:effectLst/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F7BC566C-A735-432B-9E7F-179F5EFE6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Normal Distribution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D9D34AB-A91D-4666-A844-1F7E61A7A17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lnSpc>
                    <a:spcPct val="100000"/>
                  </a:lnSpc>
                  <a:buNone/>
                </a:pPr>
                <a14:m>
                  <m:oMath xmlns:m="http://schemas.openxmlformats.org/officeDocument/2006/math">
                    <m:r>
                      <a:rPr lang="en-CA" i="1" smtClean="0">
                        <a:solidFill>
                          <a:srgbClr val="323232"/>
                        </a:solidFill>
                        <a:latin typeface="Cambria Math" charset="0"/>
                      </a:rPr>
                      <m:t>𝑁</m:t>
                    </m:r>
                    <m:d>
                      <m:dPr>
                        <m:ctrlPr>
                          <a:rPr lang="en-CA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>
                            <a:solidFill>
                              <a:srgbClr val="323232"/>
                            </a:solidFill>
                            <a:latin typeface="Cambria Math" charset="0"/>
                          </a:rPr>
                          <m:t>𝜇</m:t>
                        </m:r>
                        <m:r>
                          <a:rPr lang="en-CA">
                            <a:solidFill>
                              <a:srgbClr val="323232"/>
                            </a:solidFill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CA" i="1">
                                <a:solidFill>
                                  <a:srgbClr val="32323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>
                                <a:solidFill>
                                  <a:srgbClr val="323232"/>
                                </a:solidFill>
                                <a:latin typeface="Cambria Math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CA" i="1">
                                <a:solidFill>
                                  <a:srgbClr val="323232"/>
                                </a:solidFill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CA" i="1">
                        <a:solidFill>
                          <a:srgbClr val="323232"/>
                        </a:solidFill>
                        <a:latin typeface="Cambria Math" charset="0"/>
                      </a:rPr>
                      <m:t> </m:t>
                    </m:r>
                  </m:oMath>
                </a14:m>
                <a:r>
                  <a:rPr lang="en-CA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is </a:t>
                </a:r>
                <a:r>
                  <a:rPr lang="en-CA" b="1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fully characterized </a:t>
                </a:r>
                <a:r>
                  <a:rPr lang="en-CA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by the mean </a:t>
                </a:r>
                <a14:m>
                  <m:oMath xmlns:m="http://schemas.openxmlformats.org/officeDocument/2006/math">
                    <m:r>
                      <a:rPr lang="en-CA">
                        <a:solidFill>
                          <a:srgbClr val="323232"/>
                        </a:solidFill>
                        <a:latin typeface="Cambria Math" charset="0"/>
                      </a:rPr>
                      <m:t>𝜇</m:t>
                    </m:r>
                    <m:r>
                      <a:rPr lang="en-CA" i="1">
                        <a:solidFill>
                          <a:srgbClr val="323232"/>
                        </a:solidFill>
                        <a:latin typeface="Cambria Math" charset="0"/>
                      </a:rPr>
                      <m:t> </m:t>
                    </m:r>
                  </m:oMath>
                </a14:m>
                <a:r>
                  <a:rPr lang="en-CA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and the standard deviation </a:t>
                </a:r>
                <a14:m>
                  <m:oMath xmlns:m="http://schemas.openxmlformats.org/officeDocument/2006/math">
                    <m:r>
                      <a:rPr lang="en-CA">
                        <a:solidFill>
                          <a:srgbClr val="323232"/>
                        </a:solidFill>
                        <a:latin typeface="Cambria Math" charset="0"/>
                      </a:rPr>
                      <m:t>𝜎</m:t>
                    </m:r>
                  </m:oMath>
                </a14:m>
                <a:r>
                  <a:rPr lang="en-CA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, which reduces estimation requirements.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CA" sz="500" dirty="0">
                  <a:solidFill>
                    <a:srgbClr val="323232"/>
                  </a:solidFill>
                  <a:latin typeface="Dagny OT" panose="020B0504020201020104" pitchFamily="34" charset="0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CA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The probability of a value being drawn</a:t>
                </a:r>
                <a:br>
                  <a:rPr lang="en-CA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</a:br>
                <a:r>
                  <a:rPr lang="en-CA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can be obtained if we know how many </a:t>
                </a:r>
                <a:br>
                  <a:rPr lang="en-CA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</a:br>
                <a:r>
                  <a:rPr lang="en-CA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multiples of </a:t>
                </a:r>
                <a14:m>
                  <m:oMath xmlns:m="http://schemas.openxmlformats.org/officeDocument/2006/math">
                    <m:r>
                      <a:rPr lang="en-CA">
                        <a:solidFill>
                          <a:srgbClr val="323232"/>
                        </a:solidFill>
                        <a:latin typeface="Cambria Math" charset="0"/>
                      </a:rPr>
                      <m:t>𝜎</m:t>
                    </m:r>
                  </m:oMath>
                </a14:m>
                <a:r>
                  <a:rPr lang="en-CA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 separate it from </a:t>
                </a:r>
                <a14:m>
                  <m:oMath xmlns:m="http://schemas.openxmlformats.org/officeDocument/2006/math">
                    <m:r>
                      <a:rPr lang="en-CA">
                        <a:solidFill>
                          <a:srgbClr val="323232"/>
                        </a:solidFill>
                        <a:latin typeface="Cambria Math" charset="0"/>
                      </a:rPr>
                      <m:t>𝜇</m:t>
                    </m:r>
                  </m:oMath>
                </a14:m>
                <a:endParaRPr lang="en-CA" dirty="0">
                  <a:solidFill>
                    <a:srgbClr val="323232"/>
                  </a:solidFill>
                  <a:latin typeface="Dagny OT" panose="020B0504020201020104" pitchFamily="34" charset="0"/>
                </a:endParaRPr>
              </a:p>
              <a:p>
                <a:pPr lvl="1" algn="just">
                  <a:lnSpc>
                    <a:spcPct val="100000"/>
                  </a:lnSpc>
                </a:pPr>
                <a:r>
                  <a:rPr lang="en-CA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within </a:t>
                </a:r>
                <a14:m>
                  <m:oMath xmlns:m="http://schemas.openxmlformats.org/officeDocument/2006/math">
                    <m:r>
                      <a:rPr lang="en-CA">
                        <a:solidFill>
                          <a:srgbClr val="323232"/>
                        </a:solidFill>
                        <a:latin typeface="Cambria Math" charset="0"/>
                      </a:rPr>
                      <m:t>𝜎</m:t>
                    </m:r>
                  </m:oMath>
                </a14:m>
                <a:r>
                  <a:rPr lang="en-CA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 from </a:t>
                </a:r>
                <a14:m>
                  <m:oMath xmlns:m="http://schemas.openxmlformats.org/officeDocument/2006/math">
                    <m:r>
                      <a:rPr lang="en-CA">
                        <a:solidFill>
                          <a:srgbClr val="323232"/>
                        </a:solidFill>
                        <a:latin typeface="Cambria Math" charset="0"/>
                      </a:rPr>
                      <m:t>𝜇</m:t>
                    </m:r>
                  </m:oMath>
                </a14:m>
                <a:r>
                  <a:rPr lang="en-CA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CA" i="1">
                        <a:solidFill>
                          <a:srgbClr val="323232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≈</m:t>
                    </m:r>
                    <m:r>
                      <a:rPr lang="en-CA" i="1">
                        <a:solidFill>
                          <a:srgbClr val="323232"/>
                        </a:solidFill>
                        <a:latin typeface="Cambria Math" charset="0"/>
                      </a:rPr>
                      <m:t>68%</m:t>
                    </m:r>
                  </m:oMath>
                </a14:m>
                <a:endParaRPr lang="en-CA" dirty="0">
                  <a:solidFill>
                    <a:srgbClr val="323232"/>
                  </a:solidFill>
                  <a:latin typeface="Dagny OT" panose="020B0504020201020104" pitchFamily="34" charset="0"/>
                </a:endParaRPr>
              </a:p>
              <a:p>
                <a:pPr lvl="1" algn="just">
                  <a:lnSpc>
                    <a:spcPct val="100000"/>
                  </a:lnSpc>
                </a:pPr>
                <a:r>
                  <a:rPr lang="en-CA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within </a:t>
                </a:r>
                <a14:m>
                  <m:oMath xmlns:m="http://schemas.openxmlformats.org/officeDocument/2006/math">
                    <m:r>
                      <a:rPr lang="en-CA">
                        <a:solidFill>
                          <a:srgbClr val="323232"/>
                        </a:solidFill>
                        <a:latin typeface="Cambria Math" charset="0"/>
                      </a:rPr>
                      <m:t>2</m:t>
                    </m:r>
                    <m:r>
                      <a:rPr lang="en-CA">
                        <a:solidFill>
                          <a:srgbClr val="323232"/>
                        </a:solidFill>
                        <a:latin typeface="Cambria Math" charset="0"/>
                      </a:rPr>
                      <m:t>𝜎</m:t>
                    </m:r>
                  </m:oMath>
                </a14:m>
                <a:r>
                  <a:rPr lang="en-CA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 from </a:t>
                </a:r>
                <a14:m>
                  <m:oMath xmlns:m="http://schemas.openxmlformats.org/officeDocument/2006/math">
                    <m:r>
                      <a:rPr lang="en-CA">
                        <a:solidFill>
                          <a:srgbClr val="323232"/>
                        </a:solidFill>
                        <a:latin typeface="Cambria Math" charset="0"/>
                      </a:rPr>
                      <m:t>𝜇</m:t>
                    </m:r>
                  </m:oMath>
                </a14:m>
                <a:r>
                  <a:rPr lang="en-CA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CA" i="1">
                        <a:solidFill>
                          <a:srgbClr val="323232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≈</m:t>
                    </m:r>
                    <m:r>
                      <a:rPr lang="en-CA" i="1">
                        <a:solidFill>
                          <a:srgbClr val="323232"/>
                        </a:solidFill>
                        <a:latin typeface="Cambria Math" charset="0"/>
                      </a:rPr>
                      <m:t>95%</m:t>
                    </m:r>
                  </m:oMath>
                </a14:m>
                <a:endParaRPr lang="en-CA" dirty="0">
                  <a:solidFill>
                    <a:srgbClr val="323232"/>
                  </a:solidFill>
                  <a:latin typeface="Dagny OT" panose="020B0504020201020104" pitchFamily="34" charset="0"/>
                </a:endParaRPr>
              </a:p>
              <a:p>
                <a:pPr lvl="1" algn="just">
                  <a:lnSpc>
                    <a:spcPct val="100000"/>
                  </a:lnSpc>
                </a:pPr>
                <a:r>
                  <a:rPr lang="en-CA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within </a:t>
                </a:r>
                <a14:m>
                  <m:oMath xmlns:m="http://schemas.openxmlformats.org/officeDocument/2006/math">
                    <m:r>
                      <a:rPr lang="en-CA">
                        <a:solidFill>
                          <a:srgbClr val="323232"/>
                        </a:solidFill>
                        <a:latin typeface="Cambria Math" charset="0"/>
                      </a:rPr>
                      <m:t>3</m:t>
                    </m:r>
                    <m:r>
                      <a:rPr lang="en-CA">
                        <a:solidFill>
                          <a:srgbClr val="323232"/>
                        </a:solidFill>
                        <a:latin typeface="Cambria Math" charset="0"/>
                      </a:rPr>
                      <m:t>𝜎</m:t>
                    </m:r>
                  </m:oMath>
                </a14:m>
                <a:r>
                  <a:rPr lang="en-CA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 from </a:t>
                </a:r>
                <a14:m>
                  <m:oMath xmlns:m="http://schemas.openxmlformats.org/officeDocument/2006/math">
                    <m:r>
                      <a:rPr lang="en-CA">
                        <a:solidFill>
                          <a:srgbClr val="323232"/>
                        </a:solidFill>
                        <a:latin typeface="Cambria Math" charset="0"/>
                      </a:rPr>
                      <m:t>𝜇</m:t>
                    </m:r>
                  </m:oMath>
                </a14:m>
                <a:r>
                  <a:rPr lang="en-CA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CA" i="1">
                        <a:solidFill>
                          <a:srgbClr val="323232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≈</m:t>
                    </m:r>
                    <m:r>
                      <a:rPr lang="en-CA" i="1">
                        <a:solidFill>
                          <a:srgbClr val="323232"/>
                        </a:solidFill>
                        <a:latin typeface="Cambria Math" charset="0"/>
                      </a:rPr>
                      <m:t>99.7%</m:t>
                    </m:r>
                  </m:oMath>
                </a14:m>
                <a:r>
                  <a:rPr lang="en-CA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    </a:t>
                </a:r>
              </a:p>
              <a:p>
                <a:endParaRPr lang="en-CA" sz="1000" dirty="0">
                  <a:solidFill>
                    <a:srgbClr val="323232"/>
                  </a:solidFill>
                  <a:latin typeface="Dagny OT" panose="020B05040202010201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D9D34AB-A91D-4666-A844-1F7E61A7A1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8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D9D34AB-A91D-4666-A844-1F7E61A7A17C}"/>
              </a:ext>
            </a:extLst>
          </p:cNvPr>
          <p:cNvSpPr txBox="1">
            <a:spLocks/>
          </p:cNvSpPr>
          <p:nvPr/>
        </p:nvSpPr>
        <p:spPr>
          <a:xfrm>
            <a:off x="658060" y="3318001"/>
            <a:ext cx="5225716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Helvetica Ligh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Helvetica Ligh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Helvetica Ligh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Helvetica Ligh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Helvetica Ligh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0000"/>
              </a:lnSpc>
            </a:pPr>
            <a:endParaRPr lang="en-CA" sz="2000" dirty="0">
              <a:latin typeface="Dagny OT" panose="020B0504020201020104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D9D34AB-A91D-4666-A844-1F7E61A7A17C}"/>
              </a:ext>
            </a:extLst>
          </p:cNvPr>
          <p:cNvSpPr txBox="1">
            <a:spLocks/>
          </p:cNvSpPr>
          <p:nvPr/>
        </p:nvSpPr>
        <p:spPr>
          <a:xfrm>
            <a:off x="8923420" y="0"/>
            <a:ext cx="3268580" cy="2959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Helvetica Ligh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Helvetica Ligh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Helvetica Ligh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Helvetica Ligh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Helvetica Ligh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CA" sz="1400" dirty="0">
                <a:solidFill>
                  <a:srgbClr val="323232"/>
                </a:solidFill>
                <a:latin typeface="Dagny OT" panose="020B0504020201020104" pitchFamily="34" charset="0"/>
              </a:rPr>
              <a:t>[image taken from Wikipedia]</a:t>
            </a:r>
          </a:p>
        </p:txBody>
      </p:sp>
    </p:spTree>
    <p:extLst>
      <p:ext uri="{BB962C8B-B14F-4D97-AF65-F5344CB8AC3E}">
        <p14:creationId xmlns:p14="http://schemas.microsoft.com/office/powerpoint/2010/main" val="2248590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555344F-080F-4B8D-92C1-D9D3289EC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Normal Distribution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0985C7-CE76-4DE4-921E-5F08999FC5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lnSpc>
                <a:spcPct val="100000"/>
              </a:lnSpc>
              <a:buNone/>
            </a:pPr>
            <a:r>
              <a:rPr lang="en-CA" dirty="0">
                <a:latin typeface="Dagny OT" panose="020B0504020201020104" pitchFamily="34" charset="0"/>
              </a:rPr>
              <a:t>The normal distribution is best suited for data meeting the following minimum requirements:</a:t>
            </a:r>
          </a:p>
          <a:p>
            <a:pPr lvl="1" algn="just">
              <a:lnSpc>
                <a:spcPct val="100000"/>
              </a:lnSpc>
            </a:pPr>
            <a:r>
              <a:rPr lang="en-CA" sz="2000" dirty="0">
                <a:latin typeface="Dagny OT" panose="020B0504020201020104" pitchFamily="34" charset="0"/>
              </a:rPr>
              <a:t>strong tendency for the data to take on a central value</a:t>
            </a:r>
            <a:endParaRPr lang="ar-SY" sz="2000" dirty="0">
              <a:latin typeface="Dagny OT" panose="020B0504020201020104" pitchFamily="34" charset="0"/>
            </a:endParaRPr>
          </a:p>
          <a:p>
            <a:pPr lvl="1" algn="just">
              <a:lnSpc>
                <a:spcPct val="100000"/>
              </a:lnSpc>
            </a:pPr>
            <a:r>
              <a:rPr lang="en-CA" sz="2000" dirty="0">
                <a:latin typeface="Dagny OT" panose="020B0504020201020104" pitchFamily="34" charset="0"/>
              </a:rPr>
              <a:t>positive, negative deviations from this central value are equally likely</a:t>
            </a:r>
          </a:p>
          <a:p>
            <a:pPr lvl="1" algn="just">
              <a:lnSpc>
                <a:spcPct val="100000"/>
              </a:lnSpc>
            </a:pPr>
            <a:r>
              <a:rPr lang="en-CA" sz="2000" dirty="0">
                <a:latin typeface="Dagny OT" panose="020B0504020201020104" pitchFamily="34" charset="0"/>
              </a:rPr>
              <a:t>frequency of the deviations falls off rapidly as we move further away from the central value.</a:t>
            </a:r>
          </a:p>
          <a:p>
            <a:pPr algn="just">
              <a:lnSpc>
                <a:spcPct val="100000"/>
              </a:lnSpc>
            </a:pPr>
            <a:endParaRPr lang="en-CA" sz="500" dirty="0">
              <a:latin typeface="Dagny OT" panose="020B0504020201020104" pitchFamily="34" charset="0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CA" dirty="0">
                <a:latin typeface="Dagny OT" panose="020B0504020201020104" pitchFamily="34" charset="0"/>
              </a:rPr>
              <a:t>Symmetry of deviations leads to zero </a:t>
            </a:r>
            <a:r>
              <a:rPr lang="en-CA" b="1" dirty="0">
                <a:latin typeface="Dagny OT" panose="020B0504020201020104" pitchFamily="34" charset="0"/>
              </a:rPr>
              <a:t>skewness</a:t>
            </a:r>
            <a:r>
              <a:rPr lang="en-CA" dirty="0">
                <a:latin typeface="Dagny OT" panose="020B0504020201020104" pitchFamily="34" charset="0"/>
              </a:rPr>
              <a:t>; low prob. of large deviations from the central value leads to no </a:t>
            </a:r>
            <a:r>
              <a:rPr lang="en-CA" b="1" dirty="0">
                <a:latin typeface="Dagny OT" panose="020B0504020201020104" pitchFamily="34" charset="0"/>
              </a:rPr>
              <a:t>kurtosis</a:t>
            </a:r>
            <a:r>
              <a:rPr lang="en-CA" dirty="0">
                <a:latin typeface="Dagny OT" panose="020B0504020201020104" pitchFamily="34" charset="0"/>
              </a:rPr>
              <a:t>.</a:t>
            </a:r>
          </a:p>
          <a:p>
            <a:pPr marL="0" indent="0" algn="just">
              <a:lnSpc>
                <a:spcPct val="100000"/>
              </a:lnSpc>
              <a:buNone/>
            </a:pPr>
            <a:endParaRPr lang="en-CA" sz="500" dirty="0">
              <a:latin typeface="Dagny OT" panose="020B0504020201020104" pitchFamily="34" charset="0"/>
            </a:endParaRPr>
          </a:p>
          <a:p>
            <a:pPr algn="just"/>
            <a:r>
              <a:rPr lang="en-CA" dirty="0">
                <a:latin typeface="Dagny OT" panose="020B0504020201020104" pitchFamily="34" charset="0"/>
              </a:rPr>
              <a:t>Its omnipresence in human affairs is linked to the </a:t>
            </a:r>
            <a:r>
              <a:rPr lang="en-CA" b="1" dirty="0">
                <a:latin typeface="Dagny OT" panose="020B0504020201020104" pitchFamily="34" charset="0"/>
              </a:rPr>
              <a:t>Central Limit Theorem</a:t>
            </a:r>
            <a:r>
              <a:rPr lang="en-CA" dirty="0">
                <a:latin typeface="Dagny OT" panose="020B0504020201020104" pitchFamily="34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568896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890008-BF80-4FF3-AEF6-531B9AFDEF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Central Limit Theorem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F43F0E1F-4A2A-410F-B1C4-E9028A37788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 algn="just">
                  <a:lnSpc>
                    <a:spcPct val="100000"/>
                  </a:lnSpc>
                  <a:buNone/>
                </a:pPr>
                <a:r>
                  <a:rPr lang="en-CA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i="1" smtClean="0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mtClean="0">
                            <a:solidFill>
                              <a:srgbClr val="323232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CA" smtClean="0">
                            <a:solidFill>
                              <a:srgbClr val="323232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CA" smtClean="0">
                        <a:solidFill>
                          <a:srgbClr val="323232"/>
                        </a:solidFill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CA" i="1" smtClean="0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mtClean="0">
                            <a:solidFill>
                              <a:srgbClr val="323232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CA" smtClean="0">
                            <a:solidFill>
                              <a:srgbClr val="323232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CA" smtClean="0">
                        <a:solidFill>
                          <a:srgbClr val="323232"/>
                        </a:solidFill>
                        <a:latin typeface="Cambria Math" charset="0"/>
                      </a:rPr>
                      <m:t>,…,</m:t>
                    </m:r>
                    <m:sSub>
                      <m:sSubPr>
                        <m:ctrlPr>
                          <a:rPr lang="en-CA" i="1" smtClean="0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mtClean="0">
                            <a:solidFill>
                              <a:srgbClr val="323232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CA" smtClean="0">
                            <a:solidFill>
                              <a:srgbClr val="323232"/>
                            </a:solidFill>
                            <a:latin typeface="Cambria Math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CA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 be a </a:t>
                </a:r>
                <a:r>
                  <a:rPr lang="en-CA" b="1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random sample </a:t>
                </a:r>
                <a:r>
                  <a:rPr lang="en-CA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from any (?) distribution with mean </a:t>
                </a:r>
                <a14:m>
                  <m:oMath xmlns:m="http://schemas.openxmlformats.org/officeDocument/2006/math">
                    <m:r>
                      <a:rPr lang="en-CA" i="1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CA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 and variance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CA" i="1" smtClean="0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i="1" smtClean="0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CA" b="0" i="1" smtClean="0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CA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. If the sample observations are </a:t>
                </a:r>
                <a:r>
                  <a:rPr lang="en-CA" b="1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independent</a:t>
                </a:r>
                <a:r>
                  <a:rPr lang="en-CA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 of each other, then the distribution of the average</a:t>
                </a:r>
                <a:endParaRPr lang="en-CA" sz="100" b="0" i="1" dirty="0">
                  <a:solidFill>
                    <a:srgbClr val="323232"/>
                  </a:solidFill>
                  <a:latin typeface="Dagny OT" panose="020B0504020201020104" pitchFamily="34" charset="0"/>
                </a:endParaRPr>
              </a:p>
              <a:p>
                <a:pPr marL="0" indent="0" algn="just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rgbClr val="323232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CA" b="0" i="1" smtClean="0">
                          <a:solidFill>
                            <a:srgbClr val="32323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CA" b="0" i="1" smtClean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CA" i="1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>
                                  <a:solidFill>
                                    <a:srgbClr val="323232"/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CA" b="0" i="0" smtClean="0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CA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CA" i="1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>
                                  <a:solidFill>
                                    <a:srgbClr val="323232"/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CA">
                                  <a:solidFill>
                                    <a:srgbClr val="323232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CA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CA">
                              <a:solidFill>
                                <a:srgbClr val="323232"/>
                              </a:solidFill>
                              <a:latin typeface="Cambria Math" charset="0"/>
                            </a:rPr>
                            <m:t>…</m:t>
                          </m:r>
                          <m:r>
                            <a:rPr lang="en-CA" i="1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CA" i="1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>
                                  <a:solidFill>
                                    <a:srgbClr val="323232"/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CA">
                                  <a:solidFill>
                                    <a:srgbClr val="323232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</m:num>
                        <m:den>
                          <m:r>
                            <a:rPr lang="en-CA" b="0" i="1" smtClean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en-CA" dirty="0">
                  <a:solidFill>
                    <a:srgbClr val="323232"/>
                  </a:solidFill>
                  <a:latin typeface="Dagny OT" panose="020B0504020201020104" pitchFamily="34" charset="0"/>
                </a:endParaRPr>
              </a:p>
              <a:p>
                <a:pPr marL="0" indent="0" algn="just">
                  <a:lnSpc>
                    <a:spcPct val="100000"/>
                  </a:lnSpc>
                  <a:buNone/>
                </a:pPr>
                <a:r>
                  <a:rPr lang="en-CA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is </a:t>
                </a:r>
                <a:r>
                  <a:rPr lang="en-CA" b="1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approximately normal</a:t>
                </a:r>
                <a:r>
                  <a:rPr lang="en-CA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 (when </a:t>
                </a:r>
                <a14:m>
                  <m:oMath xmlns:m="http://schemas.openxmlformats.org/officeDocument/2006/math">
                    <m:r>
                      <a:rPr lang="en-CA" b="0" i="1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CA" b="0" i="1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en-CA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) with mean and variance</a:t>
                </a:r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CA" i="1" smtClean="0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mtClean="0">
                            <a:solidFill>
                              <a:srgbClr val="323232"/>
                            </a:solidFill>
                            <a:latin typeface="Cambria Math" charset="0"/>
                          </a:rPr>
                          <m:t>𝜇</m:t>
                        </m:r>
                      </m:e>
                      <m:sub>
                        <m:r>
                          <a:rPr lang="en-CA" b="0" i="1" smtClean="0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en-CA" smtClean="0">
                        <a:solidFill>
                          <a:srgbClr val="323232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CA" i="1" smtClean="0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b="0" i="1" smtClean="0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CA" b="0" i="1" smtClean="0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r>
                      <a:rPr lang="en-CA" smtClean="0">
                        <a:solidFill>
                          <a:srgbClr val="323232"/>
                        </a:solidFill>
                        <a:latin typeface="Cambria Math" charset="0"/>
                      </a:rPr>
                      <m:t>𝐸</m:t>
                    </m:r>
                    <m:d>
                      <m:dPr>
                        <m:ctrlPr>
                          <a:rPr lang="en-CA" i="1" smtClean="0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CA" i="1" smtClean="0">
                                <a:solidFill>
                                  <a:srgbClr val="32323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mtClean="0">
                                <a:solidFill>
                                  <a:srgbClr val="323232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CA" smtClean="0">
                                <a:solidFill>
                                  <a:srgbClr val="323232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CA" smtClean="0">
                            <a:solidFill>
                              <a:srgbClr val="323232"/>
                            </a:solidFill>
                            <a:latin typeface="Cambria Math" charset="0"/>
                          </a:rPr>
                          <m:t>+…+</m:t>
                        </m:r>
                        <m:sSub>
                          <m:sSubPr>
                            <m:ctrlPr>
                              <a:rPr lang="en-CA" i="1" smtClean="0">
                                <a:solidFill>
                                  <a:srgbClr val="32323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mtClean="0">
                                <a:solidFill>
                                  <a:srgbClr val="323232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CA" smtClean="0">
                                <a:solidFill>
                                  <a:srgbClr val="323232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CA" smtClean="0">
                        <a:solidFill>
                          <a:srgbClr val="323232"/>
                        </a:solidFill>
                        <a:latin typeface="Cambria Math" charset="0"/>
                      </a:rPr>
                      <m:t>=</m:t>
                    </m:r>
                    <m:r>
                      <a:rPr lang="en-CA" smtClean="0">
                        <a:solidFill>
                          <a:srgbClr val="323232"/>
                        </a:solidFill>
                        <a:latin typeface="Cambria Math" charset="0"/>
                      </a:rPr>
                      <m:t>𝜇</m:t>
                    </m:r>
                    <m:r>
                      <a:rPr lang="en-CA" b="0" i="1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,  </m:t>
                    </m:r>
                    <m:sSubSup>
                      <m:sSubSupPr>
                        <m:ctrlPr>
                          <a:rPr lang="en-CA" i="1" smtClean="0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l-GR" i="1">
                            <a:solidFill>
                              <a:srgbClr val="323232"/>
                            </a:solidFill>
                            <a:latin typeface="Cambria Math" charset="0"/>
                          </a:rPr>
                          <m:t>𝜎</m:t>
                        </m:r>
                      </m:e>
                      <m:sub>
                        <m:r>
                          <a:rPr lang="en-CA" b="0" i="1" smtClean="0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  <m:sup>
                        <m:r>
                          <a:rPr lang="en-CA" smtClean="0">
                            <a:solidFill>
                              <a:srgbClr val="323232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bSup>
                    <m:r>
                      <a:rPr lang="en-CA" smtClean="0">
                        <a:solidFill>
                          <a:srgbClr val="323232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CA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CA" i="1" smtClean="0">
                                <a:solidFill>
                                  <a:srgbClr val="32323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b="0" i="1" smtClean="0">
                                <a:solidFill>
                                  <a:srgbClr val="323232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CA" b="0" i="1" smtClean="0">
                                <a:solidFill>
                                  <a:srgbClr val="323232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CA" smtClean="0">
                        <a:solidFill>
                          <a:srgbClr val="323232"/>
                        </a:solidFill>
                        <a:latin typeface="Cambria Math" charset="0"/>
                      </a:rPr>
                      <m:t>𝐸</m:t>
                    </m:r>
                    <m:sSup>
                      <m:sSupPr>
                        <m:ctrlPr>
                          <a:rPr lang="en-CA" i="1" smtClean="0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>
                            <a:solidFill>
                              <a:srgbClr val="323232"/>
                            </a:solidFill>
                            <a:latin typeface="Cambria Math" charset="0"/>
                          </a:rPr>
                          <m:t>(</m:t>
                        </m:r>
                        <m:sSub>
                          <m:sSubPr>
                            <m:ctrlPr>
                              <a:rPr lang="en-CA" i="1">
                                <a:solidFill>
                                  <a:srgbClr val="32323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>
                                <a:solidFill>
                                  <a:srgbClr val="323232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CA">
                                <a:solidFill>
                                  <a:srgbClr val="323232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CA">
                            <a:solidFill>
                              <a:srgbClr val="323232"/>
                            </a:solidFill>
                            <a:latin typeface="Cambria Math" charset="0"/>
                          </a:rPr>
                          <m:t>+…+</m:t>
                        </m:r>
                        <m:sSub>
                          <m:sSubPr>
                            <m:ctrlPr>
                              <a:rPr lang="en-CA" i="1">
                                <a:solidFill>
                                  <a:srgbClr val="32323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>
                                <a:solidFill>
                                  <a:srgbClr val="323232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CA">
                                <a:solidFill>
                                  <a:srgbClr val="323232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CA">
                            <a:solidFill>
                              <a:srgbClr val="323232"/>
                            </a:solidFill>
                            <a:latin typeface="Cambria Math" charset="0"/>
                          </a:rPr>
                          <m:t>−</m:t>
                        </m:r>
                        <m:r>
                          <a:rPr lang="en-CA">
                            <a:solidFill>
                              <a:srgbClr val="323232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CA">
                            <a:solidFill>
                              <a:srgbClr val="323232"/>
                            </a:solidFill>
                            <a:latin typeface="Cambria Math" charset="0"/>
                          </a:rPr>
                          <m:t>𝜇</m:t>
                        </m:r>
                        <m:r>
                          <m:rPr>
                            <m:nor/>
                          </m:rPr>
                          <a:rPr lang="en-CA">
                            <a:solidFill>
                              <a:srgbClr val="323232"/>
                            </a:solidFill>
                            <a:latin typeface="Dagny OT" panose="020B0504020201020104" pitchFamily="34" charset="0"/>
                          </a:rPr>
                          <m:t>)</m:t>
                        </m:r>
                      </m:e>
                      <m:sup>
                        <m:r>
                          <a:rPr lang="en-CA" smtClean="0">
                            <a:solidFill>
                              <a:srgbClr val="323232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CA" smtClean="0">
                        <a:solidFill>
                          <a:srgbClr val="323232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CA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CA" i="1">
                                <a:solidFill>
                                  <a:srgbClr val="32323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i="1">
                                <a:solidFill>
                                  <a:srgbClr val="323232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CA" i="1">
                                <a:solidFill>
                                  <a:srgbClr val="323232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  <m:r>
                          <a:rPr lang="el-GR" i="1">
                            <a:solidFill>
                              <a:srgbClr val="323232"/>
                            </a:solidFill>
                            <a:latin typeface="Cambria Math" charset="0"/>
                          </a:rPr>
                          <m:t>𝜎</m:t>
                        </m:r>
                      </m:e>
                      <m:sup>
                        <m:r>
                          <a:rPr lang="en-CA">
                            <a:solidFill>
                              <a:srgbClr val="323232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CA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.</a:t>
                </a:r>
              </a:p>
              <a:p>
                <a:pPr>
                  <a:lnSpc>
                    <a:spcPct val="100000"/>
                  </a:lnSpc>
                </a:pPr>
                <a:endParaRPr lang="en-CA" sz="1000" dirty="0">
                  <a:solidFill>
                    <a:srgbClr val="323232"/>
                  </a:solidFill>
                  <a:latin typeface="Dagny OT" panose="020B0504020201020104" pitchFamily="34" charset="0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CA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The CLT plays an important role in the prevalence of the normal distribution in human affairs. </a:t>
                </a: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F43F0E1F-4A2A-410F-B1C4-E9028A3778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06" t="-306" r="-806" b="-15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91770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BF5BC5-F1F9-40A6-B341-1BD7B50C1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How Large is Large?</a:t>
            </a:r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B2DB3C9-4E53-41D1-B23C-3A44F6D0048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 algn="just">
                  <a:lnSpc>
                    <a:spcPct val="100000"/>
                  </a:lnSpc>
                  <a:buNone/>
                </a:pPr>
                <a:r>
                  <a:rPr lang="en-US" altLang="en-US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If the underlying population is </a:t>
                </a:r>
                <a:r>
                  <a:rPr lang="en-US" altLang="en-US" b="1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normal</a:t>
                </a:r>
                <a:r>
                  <a:rPr lang="en-US" altLang="en-US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, the distribution of the sample mean is also </a:t>
                </a:r>
                <a:r>
                  <a:rPr lang="en-US" altLang="en-US" b="1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normal</a:t>
                </a:r>
                <a:r>
                  <a:rPr lang="en-US" altLang="en-US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, no matter the sample size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en-US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.</a:t>
                </a:r>
              </a:p>
              <a:p>
                <a:pPr algn="just">
                  <a:lnSpc>
                    <a:spcPct val="100000"/>
                  </a:lnSpc>
                </a:pPr>
                <a:endParaRPr lang="en-US" altLang="en-US" sz="1000" dirty="0">
                  <a:solidFill>
                    <a:srgbClr val="323232"/>
                  </a:solidFill>
                  <a:latin typeface="Dagny OT" panose="020B0504020201020104" pitchFamily="34" charset="0"/>
                </a:endParaRPr>
              </a:p>
              <a:p>
                <a:pPr marL="0" indent="0" algn="just">
                  <a:lnSpc>
                    <a:spcPct val="100000"/>
                  </a:lnSpc>
                  <a:buNone/>
                </a:pPr>
                <a:r>
                  <a:rPr lang="en-US" altLang="en-US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If the underlying population is </a:t>
                </a:r>
                <a:r>
                  <a:rPr lang="en-US" altLang="en-US" b="1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approximately symmetric</a:t>
                </a:r>
                <a:r>
                  <a:rPr lang="en-US" altLang="en-US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, the distribution of the sample mean is </a:t>
                </a:r>
                <a:r>
                  <a:rPr lang="en-US" altLang="en-US" b="1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approximately normal</a:t>
                </a:r>
                <a:r>
                  <a:rPr lang="en-US" altLang="en-US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 for small sample sizes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en-US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.</a:t>
                </a:r>
              </a:p>
              <a:p>
                <a:pPr algn="just">
                  <a:lnSpc>
                    <a:spcPct val="100000"/>
                  </a:lnSpc>
                </a:pPr>
                <a:endParaRPr lang="en-US" altLang="en-US" sz="1000" dirty="0">
                  <a:solidFill>
                    <a:srgbClr val="323232"/>
                  </a:solidFill>
                  <a:latin typeface="Dagny OT" panose="020B0504020201020104" pitchFamily="34" charset="0"/>
                </a:endParaRPr>
              </a:p>
              <a:p>
                <a:pPr marL="0" indent="0" algn="just">
                  <a:lnSpc>
                    <a:spcPct val="100000"/>
                  </a:lnSpc>
                  <a:buNone/>
                </a:pPr>
                <a:r>
                  <a:rPr lang="en-US" altLang="en-US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If the sample populations are </a:t>
                </a:r>
                <a:r>
                  <a:rPr lang="en-US" altLang="en-US" b="1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skewed </a:t>
                </a:r>
                <a:r>
                  <a:rPr lang="en-US" altLang="en-US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(or </a:t>
                </a:r>
                <a:r>
                  <a:rPr lang="en-US" altLang="en-US" b="1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disparate</a:t>
                </a:r>
                <a:r>
                  <a:rPr lang="en-US" altLang="en-US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), the sample size must typically reach 30 before the distribution of the sample mean becomes </a:t>
                </a:r>
                <a:r>
                  <a:rPr lang="en-US" altLang="en-US" b="1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approximately normal</a:t>
                </a:r>
                <a:r>
                  <a:rPr lang="en-US" altLang="en-US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B2DB3C9-4E53-41D1-B23C-3A44F6D0048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29" r="-8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8418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/>
          <a:lstStyle/>
          <a:p>
            <a:pPr marL="0" indent="0">
              <a:buNone/>
            </a:pPr>
            <a:endParaRPr lang="en-US" dirty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en-US" sz="500" dirty="0">
              <a:solidFill>
                <a:schemeClr val="tx2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Modeling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Distributions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Central Limit Theorem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Estimation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Bayes’ Theorem</a:t>
            </a:r>
          </a:p>
          <a:p>
            <a:pPr marL="457200" indent="-457200">
              <a:buFont typeface="+mj-lt"/>
              <a:buAutoNum type="arabicPeriod"/>
            </a:pPr>
            <a:endParaRPr lang="en-US" dirty="0">
              <a:solidFill>
                <a:schemeClr val="tx1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en-US" dirty="0">
              <a:solidFill>
                <a:schemeClr val="tx1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en-US" sz="500" dirty="0">
              <a:solidFill>
                <a:schemeClr val="tx1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Matrix Algebra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Eigenvalues and Eigenvectors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Regression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Optimization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1612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CENTRAL LIMIT THEOREM IN ACTION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CF9725F-4D4E-594B-849B-0F1B83FE01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871" y="2181225"/>
            <a:ext cx="10772258" cy="4140200"/>
          </a:xfr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AC4F6BB-895C-234A-8DA6-2882DEDBB693}"/>
              </a:ext>
            </a:extLst>
          </p:cNvPr>
          <p:cNvSpPr/>
          <p:nvPr/>
        </p:nvSpPr>
        <p:spPr>
          <a:xfrm>
            <a:off x="7922946" y="0"/>
            <a:ext cx="426905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400" dirty="0">
                <a:solidFill>
                  <a:srgbClr val="323232"/>
                </a:solidFill>
                <a:latin typeface="Dagny OT" panose="020B0504020201020104" pitchFamily="34" charset="0"/>
              </a:rPr>
              <a:t>[https://www.value-at-risk.net/central-limit-theorem]</a:t>
            </a:r>
          </a:p>
        </p:txBody>
      </p:sp>
    </p:spTree>
    <p:extLst>
      <p:ext uri="{BB962C8B-B14F-4D97-AF65-F5344CB8AC3E}">
        <p14:creationId xmlns:p14="http://schemas.microsoft.com/office/powerpoint/2010/main" val="3026054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B95685-C152-43DD-B3C7-0C6A90DFD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EXERCISES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DE41075-7591-4F6D-AE81-4C7907ECE2B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 algn="just">
                  <a:lnSpc>
                    <a:spcPct val="100000"/>
                  </a:lnSpc>
                  <a:buNone/>
                </a:pPr>
                <a:r>
                  <a:rPr lang="en-CA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A large freight elevator can transport a maximum of 9800 lbs. Suppose a load containing 49 boxes must be transported. From experience, the weight of boxes follows a distribution with mean </a:t>
                </a:r>
                <a14:m>
                  <m:oMath xmlns:m="http://schemas.openxmlformats.org/officeDocument/2006/math">
                    <m:r>
                      <a:rPr lang="en-CA" i="1" dirty="0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CA" i="1" dirty="0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 = 205 </m:t>
                    </m:r>
                  </m:oMath>
                </a14:m>
                <a:r>
                  <a:rPr lang="en-CA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lbs and standard deviation </a:t>
                </a:r>
                <a14:m>
                  <m:oMath xmlns:m="http://schemas.openxmlformats.org/officeDocument/2006/math">
                    <m:r>
                      <a:rPr lang="en-CA" i="1" dirty="0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CA" i="1" dirty="0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 = 15 </m:t>
                    </m:r>
                  </m:oMath>
                </a14:m>
                <a:r>
                  <a:rPr lang="en-CA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lbs. </a:t>
                </a:r>
              </a:p>
              <a:p>
                <a:pPr algn="just">
                  <a:lnSpc>
                    <a:spcPct val="100000"/>
                  </a:lnSpc>
                </a:pPr>
                <a:endParaRPr lang="en-CA" sz="1000" dirty="0">
                  <a:solidFill>
                    <a:srgbClr val="323232"/>
                  </a:solidFill>
                  <a:latin typeface="Dagny OT" panose="020B0504020201020104" pitchFamily="34" charset="0"/>
                </a:endParaRPr>
              </a:p>
              <a:p>
                <a:pPr marL="0" indent="0" algn="just">
                  <a:lnSpc>
                    <a:spcPct val="100000"/>
                  </a:lnSpc>
                  <a:buNone/>
                </a:pPr>
                <a:r>
                  <a:rPr lang="en-CA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Using R and/or Python, estimate the probability that all 49 boxes can be safely loaded onto the freight elevator and transported.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DE41075-7591-4F6D-AE81-4C7907ECE2B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06" r="-8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86179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STATISTICAL AND MATHEMATICAL FOUNDATIONS</a:t>
            </a:r>
          </a:p>
        </p:txBody>
      </p:sp>
    </p:spTree>
    <p:extLst>
      <p:ext uri="{BB962C8B-B14F-4D97-AF65-F5344CB8AC3E}">
        <p14:creationId xmlns:p14="http://schemas.microsoft.com/office/powerpoint/2010/main" val="1155564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50ED6-92F9-2B4C-8B75-A183CE1A3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2300E8-2211-1B4E-B1FA-87A106C754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What is estimation, in a statistical sense?</a:t>
            </a:r>
          </a:p>
          <a:p>
            <a:endParaRPr lang="en-CA" sz="500" dirty="0"/>
          </a:p>
          <a:p>
            <a:r>
              <a:rPr lang="en-CA" dirty="0"/>
              <a:t>What is estimation used for?</a:t>
            </a:r>
          </a:p>
          <a:p>
            <a:endParaRPr lang="en-CA" sz="500" dirty="0"/>
          </a:p>
          <a:p>
            <a:r>
              <a:rPr lang="en-CA" dirty="0"/>
              <a:t>What is bias, in a statistical sense?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6032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DEA72-F913-45A5-A0A7-D9EF478DB3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Estimation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5FDA702-C5FB-4218-8B94-A141E2B4BC5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 algn="just">
                  <a:lnSpc>
                    <a:spcPct val="100000"/>
                  </a:lnSpc>
                  <a:buNone/>
                </a:pPr>
                <a:r>
                  <a:rPr lang="en-CA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One of the goals of statistics is to try to </a:t>
                </a:r>
                <a:r>
                  <a:rPr lang="en-CA" b="1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understand a large population</a:t>
                </a:r>
                <a:r>
                  <a:rPr lang="en-CA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 on the basis of the information available in a small sample. </a:t>
                </a:r>
              </a:p>
              <a:p>
                <a:pPr marL="0" indent="0" algn="just">
                  <a:lnSpc>
                    <a:spcPct val="100000"/>
                  </a:lnSpc>
                  <a:buNone/>
                </a:pPr>
                <a:endParaRPr lang="en-CA" sz="500" dirty="0">
                  <a:latin typeface="Dagny OT" panose="020B0504020201020104" pitchFamily="34" charset="0"/>
                </a:endParaRPr>
              </a:p>
              <a:p>
                <a:pPr marL="0" indent="0" algn="just">
                  <a:lnSpc>
                    <a:spcPct val="100000"/>
                  </a:lnSpc>
                  <a:buNone/>
                </a:pPr>
                <a:r>
                  <a:rPr lang="en-CA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In particular, we are interested in the population </a:t>
                </a:r>
                <a:r>
                  <a:rPr lang="en-CA" b="1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parameters</a:t>
                </a:r>
                <a:r>
                  <a:rPr lang="en-CA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, which are estimated using suitable sample statistics.</a:t>
                </a:r>
                <a:endParaRPr lang="en-CA" sz="500" dirty="0">
                  <a:latin typeface="Dagny OT" panose="020B0504020201020104" pitchFamily="34" charset="0"/>
                </a:endParaRPr>
              </a:p>
              <a:p>
                <a:pPr algn="just"/>
                <a:endParaRPr lang="en-CA" sz="800" dirty="0">
                  <a:latin typeface="Dagny OT" panose="020B0504020201020104" pitchFamily="34" charset="0"/>
                </a:endParaRPr>
              </a:p>
              <a:p>
                <a:pPr marL="0" indent="0" algn="just">
                  <a:lnSpc>
                    <a:spcPct val="100000"/>
                  </a:lnSpc>
                  <a:buNone/>
                </a:pPr>
                <a:r>
                  <a:rPr lang="en-CA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For example, we may use the </a:t>
                </a:r>
                <a:r>
                  <a:rPr lang="en-CA" b="1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sample mean</a:t>
                </a:r>
                <a:r>
                  <a:rPr lang="en-CA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 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CA" i="1" smtClean="0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CA">
                            <a:solidFill>
                              <a:srgbClr val="323232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CA" smtClean="0">
                        <a:solidFill>
                          <a:srgbClr val="323232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CA" i="1" smtClean="0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>
                            <a:solidFill>
                              <a:srgbClr val="323232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CA">
                            <a:solidFill>
                              <a:srgbClr val="323232"/>
                            </a:solidFill>
                            <a:latin typeface="Cambria Math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limLoc m:val="undOvr"/>
                        <m:grow m:val="on"/>
                        <m:ctrlPr>
                          <a:rPr lang="en-CA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CA">
                            <a:solidFill>
                              <a:srgbClr val="323232"/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CA">
                            <a:solidFill>
                              <a:srgbClr val="323232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CA">
                            <a:solidFill>
                              <a:srgbClr val="323232"/>
                            </a:solidFill>
                            <a:latin typeface="Cambria Math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CA" i="1">
                                <a:solidFill>
                                  <a:srgbClr val="32323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>
                                <a:solidFill>
                                  <a:srgbClr val="323232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CA">
                                <a:solidFill>
                                  <a:srgbClr val="323232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CA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 as an estimate for the true </a:t>
                </a:r>
                <a:r>
                  <a:rPr lang="en-CA" b="1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population mean</a:t>
                </a:r>
                <a:r>
                  <a:rPr lang="en-CA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CA">
                        <a:solidFill>
                          <a:srgbClr val="323232"/>
                        </a:solidFill>
                        <a:latin typeface="Cambria Math" charset="0"/>
                      </a:rPr>
                      <m:t>𝜇</m:t>
                    </m:r>
                  </m:oMath>
                </a14:m>
                <a:r>
                  <a:rPr lang="en-CA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.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5FDA702-C5FB-4218-8B94-A141E2B4BC5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29" r="-8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85697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DEA72-F913-45A5-A0A7-D9EF478DB3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Estimation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5FDA702-C5FB-4218-8B94-A141E2B4BC5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 algn="just">
                  <a:lnSpc>
                    <a:spcPct val="100000"/>
                  </a:lnSpc>
                  <a:buNone/>
                </a:pPr>
                <a:r>
                  <a:rPr lang="en-CA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The </a:t>
                </a:r>
                <a:r>
                  <a:rPr lang="en-CA" b="1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estimator</a:t>
                </a:r>
                <a:r>
                  <a:rPr lang="en-CA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 is a random variable; the </a:t>
                </a:r>
                <a:r>
                  <a:rPr lang="en-CA" b="1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estimate</a:t>
                </a:r>
                <a:r>
                  <a:rPr lang="en-CA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 is a number. </a:t>
                </a:r>
              </a:p>
              <a:p>
                <a:pPr>
                  <a:lnSpc>
                    <a:spcPct val="100000"/>
                  </a:lnSpc>
                </a:pPr>
                <a:endParaRPr lang="en-CA" sz="1000" dirty="0">
                  <a:solidFill>
                    <a:srgbClr val="323232"/>
                  </a:solidFill>
                  <a:latin typeface="Dagny OT" panose="020B0504020201020104" pitchFamily="34" charset="0"/>
                </a:endParaRPr>
              </a:p>
              <a:p>
                <a:pPr marL="0" indent="0" algn="just">
                  <a:lnSpc>
                    <a:spcPct val="100000"/>
                  </a:lnSpc>
                  <a:buNone/>
                </a:pPr>
                <a:r>
                  <a:rPr lang="en-CA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As an another example, the </a:t>
                </a:r>
                <a:r>
                  <a:rPr lang="en-CA" b="1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sample standard deviation </a:t>
                </a:r>
                <a14:m>
                  <m:oMath xmlns:m="http://schemas.openxmlformats.org/officeDocument/2006/math">
                    <m:r>
                      <a:rPr lang="en-CA" i="1" dirty="0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CA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 is an estimator of the true </a:t>
                </a:r>
                <a:r>
                  <a:rPr lang="en-CA" b="1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population standard deviation</a:t>
                </a:r>
                <a:r>
                  <a:rPr lang="en-CA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 </a:t>
                </a:r>
                <a14:m>
                  <m:oMath xmlns:m="http://schemas.openxmlformats.org/officeDocument/2006/math">
                    <m:r>
                      <a:rPr lang="en-CA">
                        <a:solidFill>
                          <a:srgbClr val="323232"/>
                        </a:solidFill>
                        <a:latin typeface="Cambria Math" charset="0"/>
                      </a:rPr>
                      <m:t>𝜎</m:t>
                    </m:r>
                  </m:oMath>
                </a14:m>
                <a:r>
                  <a:rPr lang="en-CA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 and the computed value </a:t>
                </a:r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 xmlns:m="http://schemas.openxmlformats.org/officeDocument/2006/math">
                    <m:r>
                      <a:rPr lang="en-CA" b="0" i="1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CA" smtClean="0">
                        <a:solidFill>
                          <a:srgbClr val="323232"/>
                        </a:solidFill>
                        <a:latin typeface="Cambria Math" charset="0"/>
                      </a:rPr>
                      <m:t>= </m:t>
                    </m:r>
                    <m:rad>
                      <m:radPr>
                        <m:degHide m:val="on"/>
                        <m:ctrlPr>
                          <a:rPr lang="en-CA" i="1" smtClean="0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CA" i="1">
                                <a:solidFill>
                                  <a:srgbClr val="32323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>
                                <a:solidFill>
                                  <a:srgbClr val="323232"/>
                                </a:solidFill>
                                <a:latin typeface="Cambria Math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CA">
                                <a:solidFill>
                                  <a:srgbClr val="323232"/>
                                </a:solidFill>
                                <a:latin typeface="Cambria Math" charset="0"/>
                              </a:rPr>
                              <m:t>𝑛</m:t>
                            </m:r>
                            <m:r>
                              <a:rPr lang="en-CA">
                                <a:solidFill>
                                  <a:srgbClr val="323232"/>
                                </a:solidFill>
                                <a:latin typeface="Cambria Math" charset="0"/>
                              </a:rPr>
                              <m:t>−1</m:t>
                            </m:r>
                          </m:den>
                        </m:f>
                        <m:nary>
                          <m:naryPr>
                            <m:chr m:val="∑"/>
                            <m:limLoc m:val="undOvr"/>
                            <m:grow m:val="on"/>
                            <m:ctrlPr>
                              <a:rPr lang="en-CA" i="1">
                                <a:solidFill>
                                  <a:srgbClr val="32323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sty m:val="p"/>
                              </m:rPr>
                              <a:rPr lang="en-CA" smtClean="0">
                                <a:solidFill>
                                  <a:srgbClr val="323232"/>
                                </a:solidFill>
                                <a:latin typeface="Cambria Math" charset="0"/>
                              </a:rPr>
                              <m:t>i</m:t>
                            </m:r>
                            <m:r>
                              <a:rPr lang="en-CA">
                                <a:solidFill>
                                  <a:srgbClr val="323232"/>
                                </a:solidFill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CA">
                                <a:solidFill>
                                  <a:srgbClr val="323232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CA" i="1">
                                    <a:solidFill>
                                      <a:srgbClr val="32323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CA" i="1">
                                        <a:solidFill>
                                          <a:srgbClr val="32323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CA" i="1">
                                            <a:solidFill>
                                              <a:srgbClr val="32323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CA">
                                            <a:solidFill>
                                              <a:srgbClr val="323232"/>
                                            </a:solidFill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CA">
                                            <a:solidFill>
                                              <a:srgbClr val="323232"/>
                                            </a:solidFill>
                                            <a:latin typeface="Cambria Math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CA">
                                        <a:solidFill>
                                          <a:srgbClr val="323232"/>
                                        </a:solidFill>
                                        <a:latin typeface="Cambria Math" charset="0"/>
                                      </a:rPr>
                                      <m:t>−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lang="en-CA" i="1">
                                            <a:solidFill>
                                              <a:srgbClr val="32323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CA">
                                            <a:solidFill>
                                              <a:srgbClr val="323232"/>
                                            </a:solidFill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</m:d>
                              </m:e>
                              <m:sup>
                                <m:r>
                                  <a:rPr lang="en-CA">
                                    <a:solidFill>
                                      <a:srgbClr val="323232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e>
                    </m:rad>
                  </m:oMath>
                </a14:m>
                <a:r>
                  <a:rPr lang="en-CA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 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CA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of </a:t>
                </a:r>
                <a14:m>
                  <m:oMath xmlns:m="http://schemas.openxmlformats.org/officeDocument/2006/math">
                    <m:r>
                      <a:rPr lang="en-CA" i="1" dirty="0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CA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 is an estimate of </a:t>
                </a:r>
                <a14:m>
                  <m:oMath xmlns:m="http://schemas.openxmlformats.org/officeDocument/2006/math">
                    <m:r>
                      <a:rPr lang="en-CA">
                        <a:solidFill>
                          <a:srgbClr val="323232"/>
                        </a:solidFill>
                        <a:latin typeface="Cambria Math" charset="0"/>
                      </a:rPr>
                      <m:t>𝜎</m:t>
                    </m:r>
                  </m:oMath>
                </a14:m>
                <a:r>
                  <a:rPr lang="en-CA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.</a:t>
                </a:r>
              </a:p>
              <a:p>
                <a:pPr>
                  <a:lnSpc>
                    <a:spcPct val="100000"/>
                  </a:lnSpc>
                </a:pPr>
                <a:endParaRPr lang="en-CA" sz="1000" dirty="0">
                  <a:solidFill>
                    <a:srgbClr val="323232"/>
                  </a:solidFill>
                  <a:latin typeface="Dagny OT" panose="020B0504020201020104" pitchFamily="34" charset="0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CA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An estimator </a:t>
                </a:r>
                <a14:m>
                  <m:oMath xmlns:m="http://schemas.openxmlformats.org/officeDocument/2006/math">
                    <m:r>
                      <a:rPr lang="en-CA" i="1" dirty="0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CA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 of </a:t>
                </a:r>
                <a14:m>
                  <m:oMath xmlns:m="http://schemas.openxmlformats.org/officeDocument/2006/math">
                    <m:r>
                      <a:rPr lang="en-CA" i="1" dirty="0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CA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 is </a:t>
                </a:r>
                <a:r>
                  <a:rPr lang="en-CA" b="1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unbiased</a:t>
                </a:r>
                <a:r>
                  <a:rPr lang="en-CA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 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CA" i="0" dirty="0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E</m:t>
                    </m:r>
                    <m:r>
                      <a:rPr lang="en-CA" i="1" dirty="0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CA" i="1" dirty="0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CA" i="1" dirty="0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)=</m:t>
                    </m:r>
                    <m:r>
                      <a:rPr lang="en-CA" i="1" dirty="0">
                        <a:solidFill>
                          <a:srgbClr val="32323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CA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5FDA702-C5FB-4218-8B94-A141E2B4BC5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29" r="-8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54985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C7D127-9C70-A245-8CBB-6B1A723E9A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MATHEMATICAL CONCEPTS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2C7A869-E30C-EE49-9F19-A49BD72C0D0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CA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CA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 be </a:t>
                </a:r>
                <a:r>
                  <a:rPr lang="en-US" b="1" dirty="0"/>
                  <a:t>random variables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CA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CA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US" dirty="0"/>
                  <a:t>, and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i="0" dirty="0" smtClean="0">
                        <a:latin typeface="Cambria Math" panose="02040503050406030204" pitchFamily="18" charset="0"/>
                      </a:rPr>
                      <m:t>E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i="0" dirty="0" smtClean="0">
                        <a:latin typeface="Cambria Math" panose="02040503050406030204" pitchFamily="18" charset="0"/>
                      </a:rPr>
                      <m:t>V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i="0" dirty="0" smtClean="0">
                        <a:latin typeface="Cambria Math" panose="02040503050406030204" pitchFamily="18" charset="0"/>
                      </a:rPr>
                      <m:t>Cov</m:t>
                    </m:r>
                  </m:oMath>
                </a14:m>
                <a:r>
                  <a:rPr lang="en-US" dirty="0"/>
                  <a:t> be the </a:t>
                </a:r>
                <a:r>
                  <a:rPr lang="en-US" b="1" dirty="0"/>
                  <a:t>expectation</a:t>
                </a:r>
                <a:r>
                  <a:rPr lang="en-US" dirty="0"/>
                  <a:t>, </a:t>
                </a:r>
                <a:r>
                  <a:rPr lang="en-US" b="1" dirty="0"/>
                  <a:t>variance</a:t>
                </a:r>
                <a:r>
                  <a:rPr lang="en-US" dirty="0"/>
                  <a:t>, and </a:t>
                </a:r>
                <a:r>
                  <a:rPr lang="en-US" b="1" dirty="0"/>
                  <a:t>covariance</a:t>
                </a:r>
                <a:r>
                  <a:rPr lang="en-US" dirty="0"/>
                  <a:t> operators, respectively, i.e.: </a:t>
                </a:r>
              </a:p>
              <a:p>
                <a:pPr marL="342900" indent="-342900" algn="l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 dirty="0">
                        <a:latin typeface="Cambria Math" panose="02040503050406030204" pitchFamily="18" charset="0"/>
                      </a:rPr>
                      <m:t>E</m:t>
                    </m:r>
                    <m:d>
                      <m:d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2000" b="0" i="1" dirty="0">
                  <a:latin typeface="Cambria Math" panose="02040503050406030204" pitchFamily="18" charset="0"/>
                </a:endParaRPr>
              </a:p>
              <a:p>
                <a:pPr marL="342900" indent="-342900" algn="l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 dirty="0">
                        <a:latin typeface="Cambria Math" panose="02040503050406030204" pitchFamily="18" charset="0"/>
                      </a:rPr>
                      <m:t>Cov</m:t>
                    </m:r>
                    <m:d>
                      <m:d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sz="2000" dirty="0">
                        <a:latin typeface="Cambria Math" panose="02040503050406030204" pitchFamily="18" charset="0"/>
                      </a:rPr>
                      <m:t>E</m:t>
                    </m:r>
                    <m:d>
                      <m:d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nor/>
                      </m:rPr>
                      <a:rPr lang="en-US" sz="2000" dirty="0">
                        <a:latin typeface="Cambria Math" panose="02040503050406030204" pitchFamily="18" charset="0"/>
                      </a:rPr>
                      <m:t>E</m:t>
                    </m:r>
                    <m:d>
                      <m:d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m:rPr>
                        <m:nor/>
                      </m:rPr>
                      <a:rPr lang="en-US" sz="2000" dirty="0">
                        <a:latin typeface="Cambria Math" panose="02040503050406030204" pitchFamily="18" charset="0"/>
                      </a:rPr>
                      <m:t>E</m:t>
                    </m:r>
                    <m:d>
                      <m:d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endParaRPr lang="en-US" sz="2000" i="1" dirty="0">
                  <a:latin typeface="Cambria Math" panose="02040503050406030204" pitchFamily="18" charset="0"/>
                </a:endParaRPr>
              </a:p>
              <a:p>
                <a:pPr marL="342900" indent="-342900" algn="l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 dirty="0">
                        <a:latin typeface="Cambria Math" panose="02040503050406030204" pitchFamily="18" charset="0"/>
                      </a:rPr>
                      <m:t>V</m:t>
                    </m:r>
                    <m:d>
                      <m:d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000" i="1" dirty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sz="2000" dirty="0">
                        <a:latin typeface="Cambria Math" panose="02040503050406030204" pitchFamily="18" charset="0"/>
                      </a:rPr>
                      <m:t>Cov</m:t>
                    </m:r>
                    <m:d>
                      <m:d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000" i="1" dirty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sz="2000" dirty="0">
                        <a:latin typeface="Cambria Math" panose="02040503050406030204" pitchFamily="18" charset="0"/>
                      </a:rPr>
                      <m:t>E</m:t>
                    </m:r>
                    <m:d>
                      <m:d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2000" i="1" dirty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i="1" dirty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sz="20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sz="2000" dirty="0"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d>
                      <m:d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sz="2000" dirty="0">
                        <a:latin typeface="Cambria Math" panose="02040503050406030204" pitchFamily="18" charset="0"/>
                      </a:rPr>
                      <m:t>E</m:t>
                    </m:r>
                    <m:d>
                      <m:d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2000" i="1" dirty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i="1" dirty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sz="20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d>
                    <m:r>
                      <a:rPr lang="en-US" sz="2000" i="1" dirty="0">
                        <a:latin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sz="2000" dirty="0"/>
                  <a:t>  and </a:t>
                </a:r>
              </a:p>
              <a:p>
                <a:pPr marL="342900" indent="-342900" algn="l">
                  <a:buFont typeface="Wingdings" panose="05000000000000000000" pitchFamily="2" charset="2"/>
                  <a:buChar char="§"/>
                </a:pPr>
                <a:endParaRPr lang="en-US" sz="500" dirty="0"/>
              </a:p>
              <a:p>
                <a:pPr algn="l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000" dirty="0">
                          <a:latin typeface="Cambria Math" panose="02040503050406030204" pitchFamily="18" charset="0"/>
                        </a:rPr>
                        <m:t>E</m:t>
                      </m:r>
                      <m:d>
                        <m:dPr>
                          <m:ctrlPr>
                            <a:rPr lang="en-US" sz="20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ctrlPr>
                                <a:rPr lang="en-US" sz="2000" i="1" dirty="0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sz="2000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US" sz="2000" dirty="0">
                              <a:latin typeface="Cambria Math" panose="02040503050406030204" pitchFamily="18" charset="0"/>
                            </a:rPr>
                            <m:t>E</m:t>
                          </m:r>
                          <m:d>
                            <m:dPr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000" b="0" i="1" dirty="0">
                  <a:latin typeface="Cambria Math" panose="02040503050406030204" pitchFamily="18" charset="0"/>
                </a:endParaRPr>
              </a:p>
              <a:p>
                <a:pPr algn="l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000" b="0" i="0" dirty="0" smtClean="0">
                          <a:latin typeface="Cambria Math" panose="02040503050406030204" pitchFamily="18" charset="0"/>
                        </a:rPr>
                        <m:t>V</m:t>
                      </m:r>
                      <m:d>
                        <m:dPr>
                          <m:ctrlPr>
                            <a:rPr lang="en-US" sz="20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sz="2000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200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m:rPr>
                              <m:nor/>
                            </m:rPr>
                            <a:rPr lang="en-US" sz="2000" b="0" i="0" dirty="0" smtClean="0">
                              <a:latin typeface="Cambria Math" panose="02040503050406030204" pitchFamily="18" charset="0"/>
                            </a:rPr>
                            <m:t>V</m:t>
                          </m:r>
                          <m:d>
                            <m:dPr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m:rPr>
                          <m:nor/>
                        </m:rPr>
                        <a:rPr lang="en-US" sz="2000" dirty="0">
                          <a:latin typeface="Cambria Math" panose="02040503050406030204" pitchFamily="18" charset="0"/>
                        </a:rPr>
                        <m:t>Cov</m:t>
                      </m:r>
                      <m:d>
                        <m:dPr>
                          <m:ctrlPr>
                            <a:rPr lang="en-US" sz="20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2C7A869-E30C-EE49-9F19-A49BD72C0D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29" r="-8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44775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C7D127-9C70-A245-8CBB-6B1A723E9A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MATHEMATICAL CONCEPTS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2C7A869-E30C-EE49-9F19-A49BD72C0D0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algn="just"/>
                <a:r>
                  <a:rPr lang="en-US" dirty="0"/>
                  <a:t>The </a:t>
                </a:r>
                <a:r>
                  <a:rPr lang="en-US" b="1" dirty="0"/>
                  <a:t>bias </a:t>
                </a:r>
                <a:r>
                  <a:rPr lang="en-US" dirty="0"/>
                  <a:t>of an estimate is the average of the error in the estimate if the study is repeated many times independently under the same conditions. </a:t>
                </a:r>
              </a:p>
              <a:p>
                <a:endParaRPr lang="en-US" sz="500" dirty="0"/>
              </a:p>
              <a:p>
                <a:r>
                  <a:rPr lang="en-US" dirty="0"/>
                  <a:t>The </a:t>
                </a:r>
                <a:r>
                  <a:rPr lang="en-US" b="1" dirty="0"/>
                  <a:t>variability </a:t>
                </a:r>
                <a:r>
                  <a:rPr lang="en-US" dirty="0"/>
                  <a:t>of an estimate is the extent to which the estimate would vary about its average value in the ideal scenario described above. </a:t>
                </a:r>
              </a:p>
              <a:p>
                <a:endParaRPr lang="en-US" sz="500" dirty="0"/>
              </a:p>
              <a:p>
                <a:pPr algn="just"/>
                <a:r>
                  <a:rPr lang="en-US" dirty="0"/>
                  <a:t>The </a:t>
                </a:r>
                <a:r>
                  <a:rPr lang="en-US" b="1" dirty="0"/>
                  <a:t>mean square error </a:t>
                </a:r>
                <a:r>
                  <a:rPr lang="en-US" dirty="0"/>
                  <a:t>of an estimate is a measure of the error that incorporates both elements: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MSE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dirty="0">
                          <a:latin typeface="Cambria Math" panose="02040503050406030204" pitchFamily="18" charset="0"/>
                        </a:rPr>
                        <m:t>V</m:t>
                      </m:r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Bias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where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</m:acc>
                  </m:oMath>
                </a14:m>
                <a:r>
                  <a:rPr lang="en-US" dirty="0"/>
                  <a:t> is an estimator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2C7A869-E30C-EE49-9F19-A49BD72C0D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29" r="-1326" b="-11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6775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C7D127-9C70-A245-8CBB-6B1A723E9A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MATHEMATICAL CONCEPTS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2C7A869-E30C-EE49-9F19-A49BD72C0D0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If the estimate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</m:acc>
                  </m:oMath>
                </a14:m>
                <a:r>
                  <a:rPr lang="en-US" dirty="0"/>
                  <a:t> is unbiased,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E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, then an approximate </a:t>
                </a:r>
                <a:r>
                  <a:rPr lang="en-US" b="1" dirty="0"/>
                  <a:t>95% confidence interval </a:t>
                </a:r>
                <a:r>
                  <a:rPr lang="en-US" dirty="0"/>
                  <a:t>(95% CI) for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/>
                  <a:t> is given approximately by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</m:acc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nor/>
                                </m:rPr>
                                <a:rPr lang="en-US" dirty="0"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</m:e>
                          </m:acc>
                          <m:d>
                            <m:d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</m:d>
                        </m:e>
                      </m:ra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where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nor/>
                          </m:rPr>
                          <a:rPr lang="en-US" dirty="0">
                            <a:latin typeface="Cambria Math" panose="02040503050406030204" pitchFamily="18" charset="0"/>
                          </a:rPr>
                          <m:t>V</m:t>
                        </m:r>
                      </m:e>
                    </m:acc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</m:d>
                  </m:oMath>
                </a14:m>
                <a:r>
                  <a:rPr lang="en-US" dirty="0"/>
                  <a:t> is a </a:t>
                </a:r>
                <a:r>
                  <a:rPr lang="en-US" b="1" dirty="0"/>
                  <a:t>sampling design-specific</a:t>
                </a:r>
                <a:r>
                  <a:rPr lang="en-US" dirty="0"/>
                  <a:t> estimate of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dirty="0">
                        <a:latin typeface="Cambria Math" panose="02040503050406030204" pitchFamily="18" charset="0"/>
                      </a:rPr>
                      <m:t>V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</m:d>
                  </m:oMath>
                </a14:m>
                <a:r>
                  <a:rPr lang="en-US" dirty="0"/>
                  <a:t>.</a:t>
                </a:r>
              </a:p>
              <a:p>
                <a:endParaRPr lang="en-US" sz="500" dirty="0"/>
              </a:p>
              <a:p>
                <a:r>
                  <a:rPr lang="en-US" dirty="0"/>
                  <a:t>But what is a 95% CI, exactly?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2C7A869-E30C-EE49-9F19-A49BD72C0D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49598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C6B1FB-9CFD-431C-AD41-365584DF74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EXERCISE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0DD4D8-D962-411D-8BB3-A8DC28AB08F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 algn="just">
                  <a:lnSpc>
                    <a:spcPct val="100000"/>
                  </a:lnSpc>
                  <a:buNone/>
                </a:pPr>
                <a:r>
                  <a:rPr lang="en-CA" dirty="0">
                    <a:solidFill>
                      <a:srgbClr val="323232"/>
                    </a:solidFill>
                    <a:latin typeface="Helvetica" pitchFamily="2" charset="0"/>
                  </a:rPr>
                  <a:t>The </a:t>
                </a:r>
                <a:r>
                  <a:rPr lang="en-CA" dirty="0">
                    <a:solidFill>
                      <a:srgbClr val="323232"/>
                    </a:solidFill>
                  </a:rPr>
                  <a:t>total time to manufacture a specific component is known to follow a normal distribution, for which the mean </a:t>
                </a:r>
                <a14:m>
                  <m:oMath xmlns:m="http://schemas.openxmlformats.org/officeDocument/2006/math">
                    <m:r>
                      <a:rPr lang="en-CA">
                        <a:solidFill>
                          <a:srgbClr val="323232"/>
                        </a:solidFill>
                        <a:latin typeface="Cambria Math" charset="0"/>
                      </a:rPr>
                      <m:t>𝜇</m:t>
                    </m:r>
                  </m:oMath>
                </a14:m>
                <a:r>
                  <a:rPr lang="en-CA" dirty="0">
                    <a:solidFill>
                      <a:srgbClr val="323232"/>
                    </a:solidFill>
                  </a:rPr>
                  <a:t> and variance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CA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l-GR" i="1">
                            <a:solidFill>
                              <a:srgbClr val="323232"/>
                            </a:solidFill>
                            <a:latin typeface="Cambria Math" charset="0"/>
                          </a:rPr>
                          <m:t>𝜎</m:t>
                        </m:r>
                      </m:e>
                      <m:sup>
                        <m:r>
                          <a:rPr lang="en-CA">
                            <a:solidFill>
                              <a:srgbClr val="323232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CA" dirty="0">
                    <a:solidFill>
                      <a:srgbClr val="323232"/>
                    </a:solidFill>
                  </a:rPr>
                  <a:t> are not known. In an experiment, 10 components are manufactured; the sample time is given as following:</a:t>
                </a:r>
              </a:p>
              <a:p>
                <a:pPr>
                  <a:lnSpc>
                    <a:spcPct val="100000"/>
                  </a:lnSpc>
                </a:pPr>
                <a:endParaRPr lang="en-CA" dirty="0">
                  <a:solidFill>
                    <a:srgbClr val="323232"/>
                  </a:solidFill>
                </a:endParaRPr>
              </a:p>
              <a:p>
                <a:pPr>
                  <a:lnSpc>
                    <a:spcPct val="100000"/>
                  </a:lnSpc>
                </a:pPr>
                <a:endParaRPr lang="en-CA" dirty="0">
                  <a:solidFill>
                    <a:srgbClr val="323232"/>
                  </a:solidFill>
                </a:endParaRPr>
              </a:p>
              <a:p>
                <a:pPr>
                  <a:lnSpc>
                    <a:spcPct val="100000"/>
                  </a:lnSpc>
                </a:pPr>
                <a:endParaRPr lang="en-CA" sz="1000" dirty="0">
                  <a:solidFill>
                    <a:srgbClr val="323232"/>
                  </a:solidFill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CA" sz="1000" dirty="0">
                  <a:solidFill>
                    <a:srgbClr val="323232"/>
                  </a:solidFill>
                </a:endParaRPr>
              </a:p>
              <a:p>
                <a:r>
                  <a:rPr lang="en-CA" dirty="0">
                    <a:solidFill>
                      <a:srgbClr val="323232"/>
                    </a:solidFill>
                  </a:rPr>
                  <a:t>What are the best estimates for </a:t>
                </a:r>
                <a14:m>
                  <m:oMath xmlns:m="http://schemas.openxmlformats.org/officeDocument/2006/math">
                    <m:r>
                      <a:rPr lang="en-CA">
                        <a:solidFill>
                          <a:srgbClr val="323232"/>
                        </a:solidFill>
                        <a:latin typeface="Cambria Math" charset="0"/>
                      </a:rPr>
                      <m:t>𝜇</m:t>
                    </m:r>
                  </m:oMath>
                </a14:m>
                <a:r>
                  <a:rPr lang="en-CA" dirty="0">
                    <a:solidFill>
                      <a:srgbClr val="323232"/>
                    </a:solidFill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CA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l-GR" i="1">
                            <a:solidFill>
                              <a:srgbClr val="323232"/>
                            </a:solidFill>
                            <a:latin typeface="Cambria Math" charset="0"/>
                          </a:rPr>
                          <m:t>𝜎</m:t>
                        </m:r>
                      </m:e>
                      <m:sup>
                        <m:r>
                          <a:rPr lang="en-CA">
                            <a:solidFill>
                              <a:srgbClr val="323232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CA" dirty="0">
                    <a:solidFill>
                      <a:srgbClr val="323232"/>
                    </a:solidFill>
                  </a:rPr>
                  <a:t>? Provide a 95% CI for </a:t>
                </a:r>
                <a14:m>
                  <m:oMath xmlns:m="http://schemas.openxmlformats.org/officeDocument/2006/math">
                    <m:r>
                      <a:rPr lang="en-CA">
                        <a:latin typeface="Cambria Math" charset="0"/>
                      </a:rPr>
                      <m:t>𝜇</m:t>
                    </m:r>
                  </m:oMath>
                </a14:m>
                <a:r>
                  <a:rPr lang="en-CA" dirty="0">
                    <a:solidFill>
                      <a:srgbClr val="323232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0DD4D8-D962-411D-8BB3-A8DC28AB08F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29" r="-8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CE077E0-6354-47D5-9C00-3B81FA4BBF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5567700"/>
              </p:ext>
            </p:extLst>
          </p:nvPr>
        </p:nvGraphicFramePr>
        <p:xfrm>
          <a:off x="2054782" y="4098878"/>
          <a:ext cx="9161520" cy="91440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916152">
                  <a:extLst>
                    <a:ext uri="{9D8B030D-6E8A-4147-A177-3AD203B41FA5}">
                      <a16:colId xmlns:a16="http://schemas.microsoft.com/office/drawing/2014/main" val="2426087618"/>
                    </a:ext>
                  </a:extLst>
                </a:gridCol>
                <a:gridCol w="916152">
                  <a:extLst>
                    <a:ext uri="{9D8B030D-6E8A-4147-A177-3AD203B41FA5}">
                      <a16:colId xmlns:a16="http://schemas.microsoft.com/office/drawing/2014/main" val="3593123229"/>
                    </a:ext>
                  </a:extLst>
                </a:gridCol>
                <a:gridCol w="916152">
                  <a:extLst>
                    <a:ext uri="{9D8B030D-6E8A-4147-A177-3AD203B41FA5}">
                      <a16:colId xmlns:a16="http://schemas.microsoft.com/office/drawing/2014/main" val="31271807"/>
                    </a:ext>
                  </a:extLst>
                </a:gridCol>
                <a:gridCol w="916152">
                  <a:extLst>
                    <a:ext uri="{9D8B030D-6E8A-4147-A177-3AD203B41FA5}">
                      <a16:colId xmlns:a16="http://schemas.microsoft.com/office/drawing/2014/main" val="3008898945"/>
                    </a:ext>
                  </a:extLst>
                </a:gridCol>
                <a:gridCol w="916152">
                  <a:extLst>
                    <a:ext uri="{9D8B030D-6E8A-4147-A177-3AD203B41FA5}">
                      <a16:colId xmlns:a16="http://schemas.microsoft.com/office/drawing/2014/main" val="1301210840"/>
                    </a:ext>
                  </a:extLst>
                </a:gridCol>
                <a:gridCol w="916152">
                  <a:extLst>
                    <a:ext uri="{9D8B030D-6E8A-4147-A177-3AD203B41FA5}">
                      <a16:colId xmlns:a16="http://schemas.microsoft.com/office/drawing/2014/main" val="4248469289"/>
                    </a:ext>
                  </a:extLst>
                </a:gridCol>
                <a:gridCol w="916152">
                  <a:extLst>
                    <a:ext uri="{9D8B030D-6E8A-4147-A177-3AD203B41FA5}">
                      <a16:colId xmlns:a16="http://schemas.microsoft.com/office/drawing/2014/main" val="3080809162"/>
                    </a:ext>
                  </a:extLst>
                </a:gridCol>
                <a:gridCol w="916152">
                  <a:extLst>
                    <a:ext uri="{9D8B030D-6E8A-4147-A177-3AD203B41FA5}">
                      <a16:colId xmlns:a16="http://schemas.microsoft.com/office/drawing/2014/main" val="702841908"/>
                    </a:ext>
                  </a:extLst>
                </a:gridCol>
                <a:gridCol w="916152">
                  <a:extLst>
                    <a:ext uri="{9D8B030D-6E8A-4147-A177-3AD203B41FA5}">
                      <a16:colId xmlns:a16="http://schemas.microsoft.com/office/drawing/2014/main" val="2905786616"/>
                    </a:ext>
                  </a:extLst>
                </a:gridCol>
                <a:gridCol w="916152">
                  <a:extLst>
                    <a:ext uri="{9D8B030D-6E8A-4147-A177-3AD203B41FA5}">
                      <a16:colId xmlns:a16="http://schemas.microsoft.com/office/drawing/2014/main" val="20772838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sz="2400">
                          <a:latin typeface="Dagny OT" panose="020B0504020201020104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>
                          <a:latin typeface="Dagny OT" panose="020B0504020201020104" pitchFamily="34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dirty="0">
                          <a:latin typeface="Dagny OT" panose="020B0504020201020104" pitchFamily="34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>
                          <a:latin typeface="Dagny OT" panose="020B0504020201020104" pitchFamily="34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dirty="0">
                          <a:latin typeface="Dagny OT" panose="020B0504020201020104" pitchFamily="34" charset="0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>
                          <a:latin typeface="Dagny OT" panose="020B0504020201020104" pitchFamily="34" charset="0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>
                          <a:latin typeface="Dagny OT" panose="020B0504020201020104" pitchFamily="34" charset="0"/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>
                          <a:latin typeface="Dagny OT" panose="020B0504020201020104" pitchFamily="34" charset="0"/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>
                          <a:latin typeface="Dagny OT" panose="020B0504020201020104" pitchFamily="34" charset="0"/>
                        </a:rPr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>
                          <a:latin typeface="Dagny OT" panose="020B0504020201020104" pitchFamily="34" charset="0"/>
                        </a:rPr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91064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sz="2400" dirty="0">
                          <a:solidFill>
                            <a:srgbClr val="323232"/>
                          </a:solidFill>
                          <a:latin typeface="Dagny OT" panose="020B0504020201020104" pitchFamily="34" charset="0"/>
                        </a:rPr>
                        <a:t>63.8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dirty="0">
                          <a:solidFill>
                            <a:srgbClr val="323232"/>
                          </a:solidFill>
                          <a:latin typeface="Dagny OT" panose="020B0504020201020104" pitchFamily="34" charset="0"/>
                        </a:rPr>
                        <a:t>60.5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dirty="0">
                          <a:solidFill>
                            <a:srgbClr val="323232"/>
                          </a:solidFill>
                          <a:latin typeface="Dagny OT" panose="020B0504020201020104" pitchFamily="34" charset="0"/>
                        </a:rPr>
                        <a:t>65.3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dirty="0">
                          <a:solidFill>
                            <a:srgbClr val="323232"/>
                          </a:solidFill>
                          <a:latin typeface="Dagny OT" panose="020B0504020201020104" pitchFamily="34" charset="0"/>
                        </a:rPr>
                        <a:t>65.7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dirty="0">
                          <a:solidFill>
                            <a:srgbClr val="323232"/>
                          </a:solidFill>
                          <a:latin typeface="Dagny OT" panose="020B0504020201020104" pitchFamily="34" charset="0"/>
                        </a:rPr>
                        <a:t>61.9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dirty="0">
                          <a:solidFill>
                            <a:srgbClr val="323232"/>
                          </a:solidFill>
                          <a:latin typeface="Dagny OT" panose="020B0504020201020104" pitchFamily="34" charset="0"/>
                        </a:rPr>
                        <a:t>68.2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dirty="0">
                          <a:solidFill>
                            <a:srgbClr val="323232"/>
                          </a:solidFill>
                          <a:latin typeface="Dagny OT" panose="020B0504020201020104" pitchFamily="34" charset="0"/>
                        </a:rPr>
                        <a:t>68.1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dirty="0">
                          <a:solidFill>
                            <a:srgbClr val="323232"/>
                          </a:solidFill>
                          <a:latin typeface="Dagny OT" panose="020B0504020201020104" pitchFamily="34" charset="0"/>
                        </a:rPr>
                        <a:t>64.8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dirty="0">
                          <a:solidFill>
                            <a:srgbClr val="323232"/>
                          </a:solidFill>
                          <a:latin typeface="Dagny OT" panose="020B0504020201020104" pitchFamily="34" charset="0"/>
                        </a:rPr>
                        <a:t>65.8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dirty="0">
                          <a:solidFill>
                            <a:srgbClr val="323232"/>
                          </a:solidFill>
                          <a:latin typeface="Dagny OT" panose="020B0504020201020104" pitchFamily="34" charset="0"/>
                        </a:rPr>
                        <a:t>65.4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5404097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02A1E57-58BB-4C57-A467-F2525E06A8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2971786"/>
              </p:ext>
            </p:extLst>
          </p:nvPr>
        </p:nvGraphicFramePr>
        <p:xfrm>
          <a:off x="844355" y="4098878"/>
          <a:ext cx="1210428" cy="91440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210428">
                  <a:extLst>
                    <a:ext uri="{9D8B030D-6E8A-4147-A177-3AD203B41FA5}">
                      <a16:colId xmlns:a16="http://schemas.microsoft.com/office/drawing/2014/main" val="3484170232"/>
                    </a:ext>
                  </a:extLst>
                </a:gridCol>
              </a:tblGrid>
              <a:tr h="160341">
                <a:tc>
                  <a:txBody>
                    <a:bodyPr/>
                    <a:lstStyle/>
                    <a:p>
                      <a:pPr algn="ctr"/>
                      <a:endParaRPr lang="en-CA" sz="2400" dirty="0">
                        <a:latin typeface="Helvetica Ligh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45391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sz="2400" dirty="0">
                          <a:solidFill>
                            <a:srgbClr val="323232"/>
                          </a:solidFill>
                          <a:latin typeface="Dagny OT" panose="020B0504020201020104" pitchFamily="34" charset="0"/>
                        </a:rPr>
                        <a:t>Time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749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22458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STATISTICAL AND MATHEMATICAL FOUNDATIONS</a:t>
            </a:r>
          </a:p>
        </p:txBody>
      </p:sp>
    </p:spTree>
    <p:extLst>
      <p:ext uri="{BB962C8B-B14F-4D97-AF65-F5344CB8AC3E}">
        <p14:creationId xmlns:p14="http://schemas.microsoft.com/office/powerpoint/2010/main" val="1597312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BAYES’ THEOREM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STATISTICAL AND MATHEMATICAL FOUNDATIONS</a:t>
            </a:r>
          </a:p>
        </p:txBody>
      </p:sp>
    </p:spTree>
    <p:extLst>
      <p:ext uri="{BB962C8B-B14F-4D97-AF65-F5344CB8AC3E}">
        <p14:creationId xmlns:p14="http://schemas.microsoft.com/office/powerpoint/2010/main" val="188951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50ED6-92F9-2B4C-8B75-A183CE1A3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2300E8-2211-1B4E-B1FA-87A106C754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What is a conditional probability and when is it useful?</a:t>
            </a:r>
          </a:p>
          <a:p>
            <a:endParaRPr lang="en-CA" sz="500" dirty="0"/>
          </a:p>
          <a:p>
            <a:r>
              <a:rPr lang="en-CA" dirty="0"/>
              <a:t>What are some mathematical rules that govern probability?</a:t>
            </a:r>
          </a:p>
          <a:p>
            <a:endParaRPr lang="en-CA" sz="500" dirty="0"/>
          </a:p>
          <a:p>
            <a:r>
              <a:rPr lang="en-CA" dirty="0"/>
              <a:t>What is Bayes’ Theorem and when is it useful?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8459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4254EF-8939-4653-80B5-ACC5E9E55B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Conditional Probabilities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9FCA2E-09F1-4141-AF60-FB4A879F31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CA" dirty="0">
                <a:latin typeface="Dagny OT" panose="020B0504020201020104" pitchFamily="34" charset="0"/>
              </a:rPr>
              <a:t>We are often interested in the likelihood of an event occurring </a:t>
            </a:r>
            <a:r>
              <a:rPr lang="en-CA" b="1" dirty="0">
                <a:latin typeface="Dagny OT" panose="020B0504020201020104" pitchFamily="34" charset="0"/>
              </a:rPr>
              <a:t>given that another has occurred</a:t>
            </a:r>
            <a:r>
              <a:rPr lang="en-CA" dirty="0">
                <a:latin typeface="Dagny OT" panose="020B0504020201020104" pitchFamily="34" charset="0"/>
              </a:rPr>
              <a:t>. </a:t>
            </a:r>
          </a:p>
          <a:p>
            <a:pPr algn="just">
              <a:lnSpc>
                <a:spcPct val="100000"/>
              </a:lnSpc>
            </a:pPr>
            <a:endParaRPr lang="en-CA" sz="500" dirty="0">
              <a:latin typeface="Dagny OT" panose="020B0504020201020104" pitchFamily="34" charset="0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CA" dirty="0">
                <a:latin typeface="Dagny OT" panose="020B0504020201020104" pitchFamily="34" charset="0"/>
              </a:rPr>
              <a:t>Examples include:</a:t>
            </a:r>
          </a:p>
          <a:p>
            <a:pPr lvl="1">
              <a:lnSpc>
                <a:spcPct val="100000"/>
              </a:lnSpc>
            </a:pPr>
            <a:r>
              <a:rPr lang="en-CA" dirty="0">
                <a:latin typeface="Dagny OT" panose="020B0504020201020104" pitchFamily="34" charset="0"/>
              </a:rPr>
              <a:t>t</a:t>
            </a:r>
            <a:r>
              <a:rPr lang="en-CA" sz="2000" dirty="0">
                <a:latin typeface="Dagny OT" panose="020B0504020201020104" pitchFamily="34" charset="0"/>
              </a:rPr>
              <a:t>he probability that a train arrives on time given that it left on time</a:t>
            </a:r>
          </a:p>
          <a:p>
            <a:pPr lvl="1">
              <a:lnSpc>
                <a:spcPct val="100000"/>
              </a:lnSpc>
            </a:pPr>
            <a:r>
              <a:rPr lang="en-CA" dirty="0">
                <a:latin typeface="Dagny OT" panose="020B0504020201020104" pitchFamily="34" charset="0"/>
              </a:rPr>
              <a:t>t</a:t>
            </a:r>
            <a:r>
              <a:rPr lang="en-CA" sz="2000" dirty="0">
                <a:latin typeface="Dagny OT" panose="020B0504020201020104" pitchFamily="34" charset="0"/>
              </a:rPr>
              <a:t>he probability that a PC crashes given the operating system installed </a:t>
            </a:r>
          </a:p>
          <a:p>
            <a:pPr lvl="1">
              <a:lnSpc>
                <a:spcPct val="100000"/>
              </a:lnSpc>
            </a:pPr>
            <a:r>
              <a:rPr lang="en-CA" dirty="0">
                <a:latin typeface="Dagny OT" panose="020B0504020201020104" pitchFamily="34" charset="0"/>
              </a:rPr>
              <a:t>t</a:t>
            </a:r>
            <a:r>
              <a:rPr lang="en-CA" sz="2000" dirty="0">
                <a:latin typeface="Dagny OT" panose="020B0504020201020104" pitchFamily="34" charset="0"/>
              </a:rPr>
              <a:t>he probability that a bit is transmitted over a channel is received as a 1 given that the bit transmitted was a 1</a:t>
            </a:r>
          </a:p>
          <a:p>
            <a:pPr lvl="1">
              <a:lnSpc>
                <a:spcPct val="100000"/>
              </a:lnSpc>
            </a:pPr>
            <a:r>
              <a:rPr lang="en-CA" sz="2000" dirty="0">
                <a:latin typeface="Dagny OT" panose="020B0504020201020104" pitchFamily="34" charset="0"/>
              </a:rPr>
              <a:t>the probability that a website is visited given its number of in-links</a:t>
            </a:r>
          </a:p>
          <a:p>
            <a:pPr>
              <a:lnSpc>
                <a:spcPct val="100000"/>
              </a:lnSpc>
            </a:pPr>
            <a:endParaRPr lang="en-CA" sz="500" dirty="0">
              <a:latin typeface="Dagny OT" panose="020B05040202010201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CA" dirty="0">
                <a:latin typeface="Dagny OT" panose="020B0504020201020104" pitchFamily="34" charset="0"/>
              </a:rPr>
              <a:t>Questions of this type are handled using conditional probability. </a:t>
            </a:r>
          </a:p>
        </p:txBody>
      </p:sp>
    </p:spTree>
    <p:extLst>
      <p:ext uri="{BB962C8B-B14F-4D97-AF65-F5344CB8AC3E}">
        <p14:creationId xmlns:p14="http://schemas.microsoft.com/office/powerpoint/2010/main" val="914281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EDE48F-817E-4042-976C-79049CCC2A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Conditional Probabilities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F0C3C49-F6EE-4D2B-A524-34E35C7401A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 algn="just">
                  <a:lnSpc>
                    <a:spcPct val="100000"/>
                  </a:lnSpc>
                  <a:buNone/>
                </a:pPr>
                <a:r>
                  <a:rPr lang="en-CA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A </a:t>
                </a:r>
                <a:r>
                  <a:rPr lang="en-CA" b="1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conditional probability </a:t>
                </a:r>
                <a:r>
                  <a:rPr lang="en-CA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is the probability of an event taking place given that another event occurred. </a:t>
                </a:r>
              </a:p>
              <a:p>
                <a:pPr algn="just">
                  <a:lnSpc>
                    <a:spcPct val="100000"/>
                  </a:lnSpc>
                </a:pPr>
                <a:endParaRPr lang="en-CA" sz="1000" dirty="0">
                  <a:solidFill>
                    <a:srgbClr val="323232"/>
                  </a:solidFill>
                  <a:latin typeface="Dagny OT" panose="020B0504020201020104" pitchFamily="34" charset="0"/>
                </a:endParaRPr>
              </a:p>
              <a:p>
                <a:pPr marL="0" indent="0" algn="just">
                  <a:lnSpc>
                    <a:spcPct val="100000"/>
                  </a:lnSpc>
                  <a:buNone/>
                </a:pPr>
                <a:r>
                  <a:rPr lang="en-CA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The conditional probability of </a:t>
                </a:r>
                <a14:m>
                  <m:oMath xmlns:m="http://schemas.openxmlformats.org/officeDocument/2006/math">
                    <m:r>
                      <a:rPr lang="en-CA" i="1" dirty="0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CA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 given </a:t>
                </a:r>
                <a14:m>
                  <m:oMath xmlns:m="http://schemas.openxmlformats.org/officeDocument/2006/math">
                    <m:r>
                      <a:rPr lang="en-CA" i="1" dirty="0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CA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CA" i="1" dirty="0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CA" i="1" dirty="0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CA" i="1" dirty="0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CA" i="1" dirty="0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CA" i="1" dirty="0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CA" i="1" dirty="0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CA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, is defined as</a:t>
                </a:r>
                <a:endParaRPr lang="en-CA" sz="100" dirty="0">
                  <a:solidFill>
                    <a:srgbClr val="323232"/>
                  </a:solidFill>
                  <a:latin typeface="Dagny OT" panose="020B0504020201020104" pitchFamily="34" charset="0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mtClean="0">
                          <a:solidFill>
                            <a:srgbClr val="323232"/>
                          </a:solidFill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CA" i="1" smtClean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CA" i="1" smtClean="0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mtClean="0">
                                  <a:solidFill>
                                    <a:srgbClr val="323232"/>
                                  </a:solidFill>
                                  <a:latin typeface="Cambria Math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n-CA" smtClean="0">
                              <a:solidFill>
                                <a:srgbClr val="323232"/>
                              </a:solidFill>
                              <a:latin typeface="Cambria Math" charset="0"/>
                            </a:rPr>
                            <m:t>𝐵</m:t>
                          </m:r>
                        </m:e>
                      </m:d>
                      <m:r>
                        <a:rPr lang="en-CA" smtClean="0">
                          <a:solidFill>
                            <a:srgbClr val="323232"/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CA" i="1" smtClean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smtClean="0">
                              <a:solidFill>
                                <a:srgbClr val="323232"/>
                              </a:solidFill>
                              <a:latin typeface="Cambria Math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CA" i="1" smtClean="0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mtClean="0">
                                  <a:solidFill>
                                    <a:srgbClr val="323232"/>
                                  </a:solidFill>
                                  <a:latin typeface="Cambria Math" charset="0"/>
                                </a:rPr>
                                <m:t>𝐴</m:t>
                              </m:r>
                              <m:r>
                                <a:rPr lang="en-CA" smtClean="0">
                                  <a:solidFill>
                                    <a:srgbClr val="323232"/>
                                  </a:solidFill>
                                  <a:latin typeface="Cambria Math" charset="0"/>
                                </a:rPr>
                                <m:t>∩</m:t>
                              </m:r>
                              <m:r>
                                <a:rPr lang="en-CA" smtClean="0">
                                  <a:solidFill>
                                    <a:srgbClr val="323232"/>
                                  </a:solidFill>
                                  <a:latin typeface="Cambria Math" charset="0"/>
                                </a:rPr>
                                <m:t>𝐵</m:t>
                              </m:r>
                            </m:e>
                          </m:d>
                        </m:num>
                        <m:den>
                          <m:r>
                            <a:rPr lang="en-CA" smtClean="0">
                              <a:solidFill>
                                <a:srgbClr val="323232"/>
                              </a:solidFill>
                              <a:latin typeface="Cambria Math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CA" i="1" smtClean="0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mtClean="0">
                                  <a:solidFill>
                                    <a:srgbClr val="323232"/>
                                  </a:solidFill>
                                  <a:latin typeface="Cambria Math" charset="0"/>
                                </a:rPr>
                                <m:t>𝐵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CA" dirty="0">
                  <a:solidFill>
                    <a:srgbClr val="323232"/>
                  </a:solidFill>
                  <a:latin typeface="Dagny OT" panose="020B0504020201020104" pitchFamily="34" charset="0"/>
                </a:endParaRPr>
              </a:p>
              <a:p>
                <a:pPr>
                  <a:lnSpc>
                    <a:spcPct val="100000"/>
                  </a:lnSpc>
                </a:pPr>
                <a:endParaRPr lang="en-CA" sz="1000" dirty="0">
                  <a:solidFill>
                    <a:srgbClr val="323232"/>
                  </a:solidFill>
                  <a:latin typeface="Dagny OT" panose="020B0504020201020104" pitchFamily="34" charset="0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CA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The probability that two events </a:t>
                </a:r>
                <a14:m>
                  <m:oMath xmlns:m="http://schemas.openxmlformats.org/officeDocument/2006/math">
                    <m:r>
                      <a:rPr lang="en-CA" i="1" dirty="0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CA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CA" i="1" dirty="0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CA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 both occur is obtained by applying the multiplication rule:</a:t>
                </a:r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 xmlns:m="http://schemas.openxmlformats.org/officeDocument/2006/math">
                    <m:r>
                      <a:rPr lang="en-CA">
                        <a:solidFill>
                          <a:srgbClr val="323232"/>
                        </a:solidFill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CA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>
                            <a:solidFill>
                              <a:srgbClr val="323232"/>
                            </a:solidFill>
                            <a:latin typeface="Cambria Math" charset="0"/>
                          </a:rPr>
                          <m:t>𝐴</m:t>
                        </m:r>
                        <m:r>
                          <a:rPr lang="en-CA">
                            <a:solidFill>
                              <a:srgbClr val="323232"/>
                            </a:solidFill>
                            <a:latin typeface="Cambria Math" charset="0"/>
                          </a:rPr>
                          <m:t>∩</m:t>
                        </m:r>
                        <m:r>
                          <a:rPr lang="en-CA">
                            <a:solidFill>
                              <a:srgbClr val="323232"/>
                            </a:solidFill>
                            <a:latin typeface="Cambria Math" charset="0"/>
                          </a:rPr>
                          <m:t>𝐵</m:t>
                        </m:r>
                      </m:e>
                    </m:d>
                    <m:r>
                      <a:rPr lang="en-CA">
                        <a:solidFill>
                          <a:srgbClr val="323232"/>
                        </a:solidFill>
                        <a:latin typeface="Cambria Math" charset="0"/>
                      </a:rPr>
                      <m:t> </m:t>
                    </m:r>
                  </m:oMath>
                </a14:m>
                <a:r>
                  <a:rPr lang="en-CA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= </a:t>
                </a:r>
                <a14:m>
                  <m:oMath xmlns:m="http://schemas.openxmlformats.org/officeDocument/2006/math">
                    <m:r>
                      <a:rPr lang="en-CA">
                        <a:solidFill>
                          <a:srgbClr val="323232"/>
                        </a:solidFill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CA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>
                            <a:solidFill>
                              <a:srgbClr val="323232"/>
                            </a:solidFill>
                            <a:latin typeface="Cambria Math" charset="0"/>
                          </a:rPr>
                          <m:t>𝐵</m:t>
                        </m:r>
                      </m:e>
                    </m:d>
                    <m:r>
                      <a:rPr lang="en-CA">
                        <a:solidFill>
                          <a:srgbClr val="323232"/>
                        </a:solidFill>
                        <a:latin typeface="Cambria Math" charset="0"/>
                      </a:rPr>
                      <m:t> </m:t>
                    </m:r>
                    <m:r>
                      <a:rPr lang="en-CA">
                        <a:solidFill>
                          <a:srgbClr val="323232"/>
                        </a:solidFill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CA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CA" i="1">
                                <a:solidFill>
                                  <a:srgbClr val="32323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>
                                <a:solidFill>
                                  <a:srgbClr val="323232"/>
                                </a:solidFill>
                                <a:latin typeface="Cambria Math" charset="0"/>
                              </a:rPr>
                              <m:t>𝐴</m:t>
                            </m:r>
                          </m:e>
                        </m:d>
                        <m:r>
                          <a:rPr lang="en-CA">
                            <a:solidFill>
                              <a:srgbClr val="323232"/>
                            </a:solidFill>
                            <a:latin typeface="Cambria Math" charset="0"/>
                          </a:rPr>
                          <m:t>𝐵</m:t>
                        </m:r>
                      </m:e>
                    </m:d>
                  </m:oMath>
                </a14:m>
                <a:r>
                  <a:rPr lang="en-CA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 = </a:t>
                </a:r>
                <a14:m>
                  <m:oMath xmlns:m="http://schemas.openxmlformats.org/officeDocument/2006/math">
                    <m:r>
                      <a:rPr lang="en-CA">
                        <a:solidFill>
                          <a:srgbClr val="323232"/>
                        </a:solidFill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CA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mtClean="0">
                            <a:solidFill>
                              <a:srgbClr val="323232"/>
                            </a:solidFill>
                            <a:latin typeface="Cambria Math" charset="0"/>
                          </a:rPr>
                          <m:t>𝐴</m:t>
                        </m:r>
                      </m:e>
                    </m:d>
                    <m:r>
                      <a:rPr lang="en-CA">
                        <a:solidFill>
                          <a:srgbClr val="323232"/>
                        </a:solidFill>
                        <a:latin typeface="Cambria Math" charset="0"/>
                      </a:rPr>
                      <m:t> </m:t>
                    </m:r>
                    <m:r>
                      <a:rPr lang="en-CA">
                        <a:solidFill>
                          <a:srgbClr val="323232"/>
                        </a:solidFill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CA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CA" i="1">
                                <a:solidFill>
                                  <a:srgbClr val="32323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mtClean="0">
                                <a:solidFill>
                                  <a:srgbClr val="323232"/>
                                </a:solidFill>
                                <a:latin typeface="Cambria Math" charset="0"/>
                              </a:rPr>
                              <m:t>𝐵</m:t>
                            </m:r>
                          </m:e>
                        </m:d>
                        <m:r>
                          <a:rPr lang="en-CA" smtClean="0">
                            <a:solidFill>
                              <a:srgbClr val="323232"/>
                            </a:solidFill>
                            <a:latin typeface="Cambria Math" charset="0"/>
                          </a:rPr>
                          <m:t>𝐴</m:t>
                        </m:r>
                      </m:e>
                    </m:d>
                  </m:oMath>
                </a14:m>
                <a:endParaRPr lang="en-CA" dirty="0">
                  <a:solidFill>
                    <a:srgbClr val="323232"/>
                  </a:solidFill>
                  <a:latin typeface="Dagny OT" panose="020B05040202010201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F0C3C49-F6EE-4D2B-A524-34E35C7401A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29" t="-589" r="-829" b="-212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3771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656360-E171-4F6E-89B0-F727C5DFC2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Conditional Probabilities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00050CC-14EC-4E77-AE75-0B6F49D97A9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 algn="just">
                  <a:lnSpc>
                    <a:spcPct val="100000"/>
                  </a:lnSpc>
                  <a:buNone/>
                </a:pPr>
                <a:r>
                  <a:rPr lang="en-CA" b="1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Example</a:t>
                </a:r>
                <a:r>
                  <a:rPr lang="en-CA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 (a classic): a family has two children (not twins). What is the probability that the youngest child is a girl given that at least one of the children is a girl? Assume that boys and girls are equally likely to be born.</a:t>
                </a:r>
              </a:p>
              <a:p>
                <a:pPr>
                  <a:lnSpc>
                    <a:spcPct val="100000"/>
                  </a:lnSpc>
                </a:pPr>
                <a:endParaRPr lang="en-CA" sz="1000" dirty="0">
                  <a:solidFill>
                    <a:srgbClr val="323232"/>
                  </a:solidFill>
                  <a:latin typeface="Dagny OT" panose="020B0504020201020104" pitchFamily="34" charset="0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CA" b="1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Solution:</a:t>
                </a:r>
                <a:r>
                  <a:rPr lang="en-CA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 Let </a:t>
                </a:r>
                <a14:m>
                  <m:oMath xmlns:m="http://schemas.openxmlformats.org/officeDocument/2006/math">
                    <m:r>
                      <a:rPr lang="en-CA" i="1" dirty="0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CA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CA" i="1" dirty="0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CA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 be the events that the youngest child is a girl and that at least one child is a girl, respectively:</a:t>
                </a:r>
              </a:p>
              <a:p>
                <a:pPr>
                  <a:lnSpc>
                    <a:spcPct val="100000"/>
                  </a:lnSpc>
                </a:pPr>
                <a:endParaRPr lang="en-CA" sz="100" dirty="0">
                  <a:solidFill>
                    <a:srgbClr val="323232"/>
                  </a:solidFill>
                  <a:latin typeface="Dagny OT" panose="020B0504020201020104" pitchFamily="34" charset="0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solidFill>
                            <a:srgbClr val="323232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CA" i="1" dirty="0" smtClean="0">
                          <a:solidFill>
                            <a:srgbClr val="323232"/>
                          </a:solidFill>
                          <a:latin typeface="Cambria Math" panose="02040503050406030204" pitchFamily="18" charset="0"/>
                        </a:rPr>
                        <m:t> = </m:t>
                      </m:r>
                      <m:d>
                        <m:dPr>
                          <m:begChr m:val="{"/>
                          <m:endChr m:val="}"/>
                          <m:ctrlPr>
                            <a:rPr lang="en-CA" i="1" dirty="0" smtClean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i="1" dirty="0" smtClean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  <m:t>𝐺𝐺</m:t>
                          </m:r>
                          <m:r>
                            <a:rPr lang="en-CA" i="1" dirty="0" smtClean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CA" i="1" dirty="0" smtClean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  <m:t>𝐵𝐺</m:t>
                          </m:r>
                        </m:e>
                      </m:d>
                      <m:r>
                        <a:rPr lang="en-CA" b="0" i="1" dirty="0" smtClean="0">
                          <a:solidFill>
                            <a:srgbClr val="323232"/>
                          </a:solidFill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CA" i="1" dirty="0">
                          <a:solidFill>
                            <a:srgbClr val="323232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CA" i="1" dirty="0">
                          <a:solidFill>
                            <a:srgbClr val="323232"/>
                          </a:solidFill>
                          <a:latin typeface="Cambria Math" panose="02040503050406030204" pitchFamily="18" charset="0"/>
                        </a:rPr>
                        <m:t>= {</m:t>
                      </m:r>
                      <m:r>
                        <a:rPr lang="en-CA" i="1" dirty="0">
                          <a:solidFill>
                            <a:srgbClr val="323232"/>
                          </a:solidFill>
                          <a:latin typeface="Cambria Math" panose="02040503050406030204" pitchFamily="18" charset="0"/>
                        </a:rPr>
                        <m:t>𝐺𝐺</m:t>
                      </m:r>
                      <m:r>
                        <a:rPr lang="en-CA" i="1" dirty="0">
                          <a:solidFill>
                            <a:srgbClr val="323232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CA" i="1" dirty="0">
                          <a:solidFill>
                            <a:srgbClr val="323232"/>
                          </a:solidFill>
                          <a:latin typeface="Cambria Math" panose="02040503050406030204" pitchFamily="18" charset="0"/>
                        </a:rPr>
                        <m:t>𝐵𝐺</m:t>
                      </m:r>
                      <m:r>
                        <a:rPr lang="en-CA" i="1" dirty="0">
                          <a:solidFill>
                            <a:srgbClr val="323232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CA" i="1" dirty="0">
                          <a:solidFill>
                            <a:srgbClr val="323232"/>
                          </a:solidFill>
                          <a:latin typeface="Cambria Math" panose="02040503050406030204" pitchFamily="18" charset="0"/>
                        </a:rPr>
                        <m:t>𝐺𝐵</m:t>
                      </m:r>
                      <m:r>
                        <a:rPr lang="en-CA" i="1" dirty="0">
                          <a:solidFill>
                            <a:srgbClr val="323232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CA" dirty="0">
                  <a:solidFill>
                    <a:srgbClr val="323232"/>
                  </a:solidFill>
                  <a:latin typeface="Dagny OT" panose="020B0504020201020104" pitchFamily="34" charset="0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CA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Then </a:t>
                </a:r>
                <a14:m>
                  <m:oMath xmlns:m="http://schemas.openxmlformats.org/officeDocument/2006/math">
                    <m:r>
                      <a:rPr lang="en-CA">
                        <a:solidFill>
                          <a:srgbClr val="323232"/>
                        </a:solidFill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CA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CA" i="1">
                                <a:solidFill>
                                  <a:srgbClr val="32323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>
                                <a:solidFill>
                                  <a:srgbClr val="323232"/>
                                </a:solidFill>
                                <a:latin typeface="Cambria Math" charset="0"/>
                              </a:rPr>
                              <m:t>𝐴</m:t>
                            </m:r>
                          </m:e>
                        </m:d>
                        <m:r>
                          <a:rPr lang="en-CA">
                            <a:solidFill>
                              <a:srgbClr val="323232"/>
                            </a:solidFill>
                            <a:latin typeface="Cambria Math" charset="0"/>
                          </a:rPr>
                          <m:t>𝐵</m:t>
                        </m:r>
                      </m:e>
                    </m:d>
                    <m:r>
                      <a:rPr lang="en-CA">
                        <a:solidFill>
                          <a:srgbClr val="323232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CA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>
                            <a:solidFill>
                              <a:srgbClr val="323232"/>
                            </a:solidFill>
                            <a:latin typeface="Cambria Math" charset="0"/>
                          </a:rPr>
                          <m:t>𝑃</m:t>
                        </m:r>
                        <m:d>
                          <m:dPr>
                            <m:ctrlPr>
                              <a:rPr lang="en-CA" i="1">
                                <a:solidFill>
                                  <a:srgbClr val="32323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>
                                <a:solidFill>
                                  <a:srgbClr val="323232"/>
                                </a:solidFill>
                                <a:latin typeface="Cambria Math" charset="0"/>
                              </a:rPr>
                              <m:t>𝐴</m:t>
                            </m:r>
                            <m:r>
                              <a:rPr lang="en-CA">
                                <a:solidFill>
                                  <a:srgbClr val="323232"/>
                                </a:solidFill>
                                <a:latin typeface="Cambria Math" charset="0"/>
                              </a:rPr>
                              <m:t>∩</m:t>
                            </m:r>
                            <m:r>
                              <a:rPr lang="en-CA">
                                <a:solidFill>
                                  <a:srgbClr val="323232"/>
                                </a:solidFill>
                                <a:latin typeface="Cambria Math" charset="0"/>
                              </a:rPr>
                              <m:t>𝐵</m:t>
                            </m:r>
                          </m:e>
                        </m:d>
                      </m:num>
                      <m:den>
                        <m:r>
                          <a:rPr lang="en-CA">
                            <a:solidFill>
                              <a:srgbClr val="323232"/>
                            </a:solidFill>
                            <a:latin typeface="Cambria Math" charset="0"/>
                          </a:rPr>
                          <m:t>𝑃</m:t>
                        </m:r>
                        <m:d>
                          <m:dPr>
                            <m:ctrlPr>
                              <a:rPr lang="en-CA" i="1">
                                <a:solidFill>
                                  <a:srgbClr val="32323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>
                                <a:solidFill>
                                  <a:srgbClr val="323232"/>
                                </a:solidFill>
                                <a:latin typeface="Cambria Math" charset="0"/>
                              </a:rPr>
                              <m:t>𝐵</m:t>
                            </m:r>
                          </m:e>
                        </m:d>
                      </m:den>
                    </m:f>
                  </m:oMath>
                </a14:m>
                <a:r>
                  <a:rPr lang="en-CA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CA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mtClean="0">
                            <a:solidFill>
                              <a:srgbClr val="323232"/>
                            </a:solidFill>
                            <a:latin typeface="Cambria Math" charset="0"/>
                          </a:rPr>
                          <m:t>2</m:t>
                        </m:r>
                      </m:num>
                      <m:den>
                        <m:r>
                          <a:rPr lang="en-CA" smtClean="0">
                            <a:solidFill>
                              <a:srgbClr val="323232"/>
                            </a:solidFill>
                            <a:latin typeface="Cambria Math" charset="0"/>
                          </a:rPr>
                          <m:t>3</m:t>
                        </m:r>
                      </m:den>
                    </m:f>
                  </m:oMath>
                </a14:m>
                <a:r>
                  <a:rPr lang="en-CA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  (not ½, as one might naively assume). 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00050CC-14EC-4E77-AE75-0B6F49D97A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29" r="-8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44061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34958-30A2-0F47-AB33-852E9A13E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Rules of Probability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92698E3-4D52-E846-A0AF-BA7C7C0347F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 algn="just">
                  <a:lnSpc>
                    <a:spcPct val="100000"/>
                  </a:lnSpc>
                  <a:buNone/>
                </a:pPr>
                <a:r>
                  <a:rPr lang="en-US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Let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 denote relevant background information;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i="1" dirty="0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 err="1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i="1" dirty="0" err="1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CA" b="0" i="1" dirty="0" smtClean="0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dirty="0" smtClean="0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CA" b="0" i="1" dirty="0" smtClean="0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i="1" dirty="0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denote propositions,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 dirty="0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 denote the proposition that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 is false.</a:t>
                </a:r>
              </a:p>
              <a:p>
                <a:pPr algn="just">
                  <a:lnSpc>
                    <a:spcPct val="100000"/>
                  </a:lnSpc>
                </a:pPr>
                <a:endParaRPr lang="en-US" sz="500" dirty="0">
                  <a:solidFill>
                    <a:srgbClr val="323232"/>
                  </a:solidFill>
                  <a:latin typeface="Dagny OT" panose="020B0504020201020104" pitchFamily="34" charset="0"/>
                </a:endParaRPr>
              </a:p>
              <a:p>
                <a:pPr marL="0" indent="0" algn="just">
                  <a:lnSpc>
                    <a:spcPct val="100000"/>
                  </a:lnSpc>
                  <a:buNone/>
                </a:pPr>
                <a:r>
                  <a:rPr lang="en-US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The </a:t>
                </a:r>
                <a:r>
                  <a:rPr lang="en-US" b="1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plausibility </a:t>
                </a:r>
                <a:r>
                  <a:rPr lang="en-US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of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 given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 is denoted by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 dirty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i="1" dirty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i="1" dirty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i="1" dirty="0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, ranging from 0 (false) to 1 (true).</a:t>
                </a:r>
                <a:endParaRPr lang="en-US" sz="1000" dirty="0">
                  <a:solidFill>
                    <a:srgbClr val="323232"/>
                  </a:solidFill>
                  <a:latin typeface="Dagny OT" panose="020B0504020201020104" pitchFamily="34" charset="0"/>
                </a:endParaRPr>
              </a:p>
              <a:p>
                <a:pPr marL="0" indent="0" algn="just">
                  <a:lnSpc>
                    <a:spcPct val="100000"/>
                  </a:lnSpc>
                  <a:buNone/>
                </a:pPr>
                <a:endParaRPr lang="en-US" sz="1000" b="1" dirty="0">
                  <a:solidFill>
                    <a:srgbClr val="323232"/>
                  </a:solidFill>
                  <a:latin typeface="Dagny OT" panose="020B0504020201020104" pitchFamily="34" charset="0"/>
                </a:endParaRPr>
              </a:p>
              <a:p>
                <a:pPr marL="0" indent="0" algn="just">
                  <a:lnSpc>
                    <a:spcPct val="100000"/>
                  </a:lnSpc>
                  <a:buNone/>
                </a:pPr>
                <a:r>
                  <a:rPr lang="en-US" b="1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Sum Rule: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 dirty="0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i="1" dirty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i="1" dirty="0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i="1" dirty="0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)+</m:t>
                    </m:r>
                    <m:r>
                      <a:rPr lang="en-US" i="1" dirty="0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 dirty="0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(−</m:t>
                    </m:r>
                    <m:r>
                      <a:rPr lang="en-US" i="1" dirty="0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i="1" dirty="0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i="1" dirty="0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i="1" dirty="0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)=1</m:t>
                    </m:r>
                  </m:oMath>
                </a14:m>
                <a:endParaRPr lang="en-US" b="1" dirty="0">
                  <a:solidFill>
                    <a:srgbClr val="323232"/>
                  </a:solidFill>
                  <a:latin typeface="Dagny OT" panose="020B0504020201020104" pitchFamily="34" charset="0"/>
                </a:endParaRPr>
              </a:p>
              <a:p>
                <a:pPr marL="0" indent="0" algn="just">
                  <a:lnSpc>
                    <a:spcPct val="100000"/>
                  </a:lnSpc>
                  <a:buNone/>
                </a:pPr>
                <a:r>
                  <a:rPr lang="en-US" b="1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Product Rule:</a:t>
                </a:r>
                <a:r>
                  <a:rPr lang="en-US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 dirty="0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i="1" dirty="0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 dirty="0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e>
                        <m:r>
                          <a:rPr lang="en-US" i="1" dirty="0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d>
                    <m:r>
                      <a:rPr lang="en-US" i="1" dirty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 dirty="0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e>
                        <m:r>
                          <a:rPr lang="en-US" i="1" dirty="0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i="1" dirty="0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 dirty="0" smtClean="0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d>
                    <m:r>
                      <a:rPr lang="en-US" i="1" dirty="0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i="1" dirty="0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 dirty="0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e>
                        <m:r>
                          <a:rPr lang="en-US" i="1" dirty="0" smtClean="0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d>
                  </m:oMath>
                </a14:m>
                <a:endParaRPr lang="en-US" dirty="0">
                  <a:solidFill>
                    <a:srgbClr val="323232"/>
                  </a:solidFill>
                  <a:latin typeface="Dagny OT" panose="020B0504020201020104" pitchFamily="34" charset="0"/>
                </a:endParaRPr>
              </a:p>
              <a:p>
                <a:pPr marL="0" indent="0" algn="just">
                  <a:lnSpc>
                    <a:spcPct val="100000"/>
                  </a:lnSpc>
                  <a:buNone/>
                </a:pPr>
                <a:r>
                  <a:rPr lang="en-US" b="1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Bayes’ Theorem:</a:t>
                </a:r>
                <a:r>
                  <a:rPr lang="en-US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 dirty="0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e>
                        <m:r>
                          <a:rPr lang="en-US" i="1" dirty="0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i="1" dirty="0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 dirty="0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d>
                    <m:r>
                      <a:rPr lang="en-US" i="1" dirty="0">
                        <a:solidFill>
                          <a:srgbClr val="32323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i="1" dirty="0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 dirty="0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e>
                        <m:r>
                          <a:rPr lang="en-US" i="1" dirty="0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d>
                    <m:r>
                      <a:rPr lang="en-US" i="1" dirty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 dirty="0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e>
                        <m:r>
                          <a:rPr lang="en-US" i="1" dirty="0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i="1" dirty="0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 dirty="0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d>
                    <m:r>
                      <a:rPr lang="en-US" i="1" dirty="0">
                        <a:solidFill>
                          <a:srgbClr val="32323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i="1" dirty="0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 dirty="0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e>
                        <m:r>
                          <a:rPr lang="en-US" i="1" dirty="0" smtClean="0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d>
                  </m:oMath>
                </a14:m>
                <a:endParaRPr lang="en-US" dirty="0">
                  <a:solidFill>
                    <a:srgbClr val="323232"/>
                  </a:solidFill>
                  <a:latin typeface="Dagny OT" panose="020B0504020201020104" pitchFamily="34" charset="0"/>
                </a:endParaRPr>
              </a:p>
              <a:p>
                <a:pPr marL="0" indent="0" algn="just">
                  <a:lnSpc>
                    <a:spcPct val="100000"/>
                  </a:lnSpc>
                  <a:buNone/>
                </a:pPr>
                <a:r>
                  <a:rPr lang="en-US" b="1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Marginalization Rule: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 dirty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i="1" dirty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i="1" dirty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i="1" dirty="0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)=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i="1" dirty="0" smtClean="0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i="1" dirty="0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i="1" dirty="0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 dirty="0" err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i="1" dirty="0" err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CA" i="1" dirty="0">
                                <a:solidFill>
                                  <a:srgbClr val="32323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i="1" dirty="0">
                                <a:solidFill>
                                  <a:srgbClr val="323232"/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CA" i="1" dirty="0">
                                <a:solidFill>
                                  <a:srgbClr val="323232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i="1" dirty="0" err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i="1" dirty="0" err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i="1" dirty="0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i="1" dirty="0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dirty="0" smtClean="0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{</m:t>
                        </m:r>
                        <m:r>
                          <a:rPr lang="en-CA" i="1" dirty="0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CA" i="1" dirty="0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CA" b="0" i="1" dirty="0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 are exhaustive, disjoint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92698E3-4D52-E846-A0AF-BA7C7C0347F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29" r="-55" b="-18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3526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34958-30A2-0F47-AB33-852E9A13E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Bayes’ Theorem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92698E3-4D52-E846-A0AF-BA7C7C0347F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 algn="just">
                  <a:lnSpc>
                    <a:spcPct val="100000"/>
                  </a:lnSpc>
                  <a:buNone/>
                </a:pPr>
                <a:r>
                  <a:rPr lang="en-US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The sum rule and the product rules are the </a:t>
                </a:r>
                <a:r>
                  <a:rPr lang="en-US" b="1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basic rules of probability</a:t>
                </a:r>
                <a:r>
                  <a:rPr lang="en-US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. </a:t>
                </a:r>
              </a:p>
              <a:p>
                <a:pPr marL="0" indent="0" algn="just">
                  <a:lnSpc>
                    <a:spcPct val="100000"/>
                  </a:lnSpc>
                  <a:buNone/>
                </a:pPr>
                <a:endParaRPr lang="en-US" sz="500" dirty="0">
                  <a:solidFill>
                    <a:srgbClr val="323232"/>
                  </a:solidFill>
                  <a:latin typeface="Dagny OT" panose="020B0504020201020104" pitchFamily="34" charset="0"/>
                </a:endParaRPr>
              </a:p>
              <a:p>
                <a:pPr marL="0" indent="0" algn="just">
                  <a:lnSpc>
                    <a:spcPct val="100000"/>
                  </a:lnSpc>
                  <a:buNone/>
                </a:pPr>
                <a:r>
                  <a:rPr lang="en-US" b="1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Bayes' Theorem </a:t>
                </a:r>
                <a:r>
                  <a:rPr lang="en-US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and the </a:t>
                </a:r>
                <a:r>
                  <a:rPr lang="en-US" b="1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Marginalization Rule </a:t>
                </a:r>
                <a:r>
                  <a:rPr lang="en-US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are simple corollaries of these basic rules. </a:t>
                </a:r>
              </a:p>
              <a:p>
                <a:pPr algn="just">
                  <a:lnSpc>
                    <a:spcPct val="100000"/>
                  </a:lnSpc>
                </a:pPr>
                <a:endParaRPr lang="en-US" sz="500" dirty="0">
                  <a:solidFill>
                    <a:srgbClr val="323232"/>
                  </a:solidFill>
                  <a:latin typeface="Dagny OT" panose="020B0504020201020104" pitchFamily="34" charset="0"/>
                </a:endParaRPr>
              </a:p>
              <a:p>
                <a:pPr marL="0" indent="0" algn="just">
                  <a:lnSpc>
                    <a:spcPct val="100000"/>
                  </a:lnSpc>
                  <a:buNone/>
                </a:pPr>
                <a:r>
                  <a:rPr lang="en-US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Bayes' Theorem is sometimes written is a slightly different form</a:t>
                </a:r>
                <a:endParaRPr lang="en-US" sz="1000" dirty="0">
                  <a:solidFill>
                    <a:srgbClr val="323232"/>
                  </a:solidFill>
                  <a:latin typeface="Dagny OT" panose="020B0504020201020104" pitchFamily="34" charset="0"/>
                </a:endParaRPr>
              </a:p>
              <a:p>
                <a:pPr marL="0" indent="0" algn="just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>
                          <a:solidFill>
                            <a:srgbClr val="323232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i="1" dirty="0">
                          <a:solidFill>
                            <a:srgbClr val="323232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dirty="0">
                          <a:solidFill>
                            <a:srgbClr val="323232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i="1" dirty="0">
                          <a:solidFill>
                            <a:srgbClr val="323232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i="1" dirty="0">
                          <a:solidFill>
                            <a:srgbClr val="323232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i="1" dirty="0">
                          <a:solidFill>
                            <a:srgbClr val="323232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 dirty="0">
                          <a:solidFill>
                            <a:srgbClr val="323232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i="1" dirty="0">
                          <a:solidFill>
                            <a:srgbClr val="323232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i="1" dirty="0" smtClean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dirty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i="1" dirty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 dirty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i="1" dirty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i="1" dirty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i="1" dirty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 dirty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i="1" dirty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  <m:t>)×</m:t>
                          </m:r>
                          <m:r>
                            <a:rPr lang="en-US" i="1" dirty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i="1" dirty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 dirty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i="1" dirty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i="1" dirty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i="1" dirty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dirty="0">
                              <a:solidFill>
                                <a:srgbClr val="323232"/>
                              </a:solidFill>
                              <a:latin typeface="Dagny OT" panose="020B0504020201020104" pitchFamily="34" charset="0"/>
                            </a:rPr>
                            <m:t> </m:t>
                          </m:r>
                        </m:num>
                        <m:den>
                          <m:r>
                            <a:rPr lang="en-US" i="1" dirty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i="1" dirty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 dirty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i="1" dirty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i="1" dirty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i="1" dirty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rgbClr val="323232"/>
                  </a:solidFill>
                  <a:latin typeface="Dagny OT" panose="020B0504020201020104" pitchFamily="34" charset="0"/>
                </a:endParaRPr>
              </a:p>
              <a:p>
                <a:pPr algn="just"/>
                <a:endParaRPr lang="en-US" sz="1000" dirty="0">
                  <a:solidFill>
                    <a:srgbClr val="323232"/>
                  </a:solidFill>
                  <a:latin typeface="Dagny OT" panose="020B05040202010201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92698E3-4D52-E846-A0AF-BA7C7C0347F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29" r="-8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35507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34958-30A2-0F47-AB33-852E9A13E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Bayes’ Theorem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92698E3-4D52-E846-A0AF-BA7C7C0347F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 algn="just">
                  <a:lnSpc>
                    <a:spcPct val="100000"/>
                  </a:lnSpc>
                  <a:buNone/>
                </a:pPr>
                <a:r>
                  <a:rPr lang="en-US" b="1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Set-up: </a:t>
                </a:r>
                <a:r>
                  <a:rPr lang="en-US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assume that an experiment has been conducted to determine the degree of validity of a particular hypothesis, and that experimental data has been collected. </a:t>
                </a:r>
              </a:p>
              <a:p>
                <a:pPr algn="just">
                  <a:lnSpc>
                    <a:spcPct val="100000"/>
                  </a:lnSpc>
                </a:pPr>
                <a:endParaRPr lang="en-US" sz="1000" dirty="0">
                  <a:solidFill>
                    <a:srgbClr val="323232"/>
                  </a:solidFill>
                  <a:latin typeface="Dagny OT" panose="020B0504020201020104" pitchFamily="34" charset="0"/>
                </a:endParaRPr>
              </a:p>
              <a:p>
                <a:pPr marL="0" indent="0" algn="just">
                  <a:lnSpc>
                    <a:spcPct val="100000"/>
                  </a:lnSpc>
                  <a:buNone/>
                </a:pPr>
                <a:r>
                  <a:rPr lang="en-US" b="1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The central data analysis question: </a:t>
                </a:r>
                <a:r>
                  <a:rPr lang="en-US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given everything that was known </a:t>
                </a:r>
                <a:r>
                  <a:rPr lang="en-US" i="1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prior</a:t>
                </a:r>
                <a:r>
                  <a:rPr lang="en-US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 to the experiment, does the collected data support (or invalidate) the hypothesis?</a:t>
                </a:r>
              </a:p>
              <a:p>
                <a:pPr marL="0" indent="0" algn="just">
                  <a:lnSpc>
                    <a:spcPct val="100000"/>
                  </a:lnSpc>
                  <a:buNone/>
                </a:pPr>
                <a:endParaRPr lang="en-US" sz="500" dirty="0">
                  <a:solidFill>
                    <a:srgbClr val="323232"/>
                  </a:solidFill>
                  <a:latin typeface="Dagny OT" panose="020B0504020201020104" pitchFamily="34" charset="0"/>
                </a:endParaRPr>
              </a:p>
              <a:p>
                <a:pPr marL="0" indent="0" algn="just">
                  <a:lnSpc>
                    <a:spcPct val="100000"/>
                  </a:lnSpc>
                  <a:buNone/>
                </a:pPr>
                <a:r>
                  <a:rPr lang="en-US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Throughout, let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 denote the proposition that the hypothesis in question is true, let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 denote the proposition that the experiment yielded the actual observed data, let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 denote (as always) the relevant background information.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92698E3-4D52-E846-A0AF-BA7C7C0347F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29" r="-8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80369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34958-30A2-0F47-AB33-852E9A13E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Bayes’ Theorem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92698E3-4D52-E846-A0AF-BA7C7C0347F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 algn="just">
                  <a:lnSpc>
                    <a:spcPct val="100000"/>
                  </a:lnSpc>
                  <a:buNone/>
                </a:pPr>
                <a:r>
                  <a:rPr lang="en-US" b="1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Central data analysis question (reprise): </a:t>
                </a:r>
              </a:p>
              <a:p>
                <a:pPr marL="0" indent="0" algn="ctr">
                  <a:lnSpc>
                    <a:spcPct val="100000"/>
                  </a:lnSpc>
                  <a:buNone/>
                </a:pPr>
                <a:r>
                  <a:rPr lang="en-US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What is the value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endChr m:val="|"/>
                        <m:ctrlPr>
                          <a:rPr lang="en-US" i="1" dirty="0" smtClean="0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US" i="0" dirty="0" smtClean="0">
                            <a:solidFill>
                              <a:srgbClr val="323232"/>
                            </a:solidFill>
                            <a:latin typeface="Dagny OT" panose="020B0504020201020104" pitchFamily="34" charset="0"/>
                          </a:rPr>
                          <m:t>hypothesis</m:t>
                        </m:r>
                        <m:r>
                          <m:rPr>
                            <m:nor/>
                          </m:rPr>
                          <a:rPr lang="en-US" i="0" dirty="0" smtClean="0">
                            <a:solidFill>
                              <a:srgbClr val="323232"/>
                            </a:solidFill>
                            <a:latin typeface="Dagny OT" panose="020B0504020201020104" pitchFamily="34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i="0" dirty="0">
                            <a:solidFill>
                              <a:srgbClr val="323232"/>
                            </a:solidFill>
                            <a:latin typeface="Dagny OT" panose="020B0504020201020104" pitchFamily="34" charset="0"/>
                          </a:rPr>
                          <m:t>is</m:t>
                        </m:r>
                        <m:r>
                          <m:rPr>
                            <m:nor/>
                          </m:rPr>
                          <a:rPr lang="en-US" i="0" dirty="0">
                            <a:solidFill>
                              <a:srgbClr val="323232"/>
                            </a:solidFill>
                            <a:latin typeface="Dagny OT" panose="020B0504020201020104" pitchFamily="34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i="0" dirty="0" err="1" smtClean="0">
                            <a:solidFill>
                              <a:srgbClr val="323232"/>
                            </a:solidFill>
                            <a:latin typeface="Dagny OT" panose="020B0504020201020104" pitchFamily="34" charset="0"/>
                          </a:rPr>
                          <m:t>true</m:t>
                        </m:r>
                        <m:r>
                          <m:rPr>
                            <m:nor/>
                          </m:rPr>
                          <a:rPr lang="en-US" b="0" i="0" dirty="0" smtClean="0">
                            <a:solidFill>
                              <a:srgbClr val="323232"/>
                            </a:solidFill>
                            <a:latin typeface="Dagny OT" panose="020B0504020201020104" pitchFamily="34" charset="0"/>
                          </a:rPr>
                          <m:t> </m:t>
                        </m:r>
                      </m:e>
                    </m:d>
                    <m:r>
                      <a:rPr lang="en-US" b="0" i="1" dirty="0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i="0" dirty="0" err="1" smtClean="0">
                        <a:solidFill>
                          <a:srgbClr val="323232"/>
                        </a:solidFill>
                        <a:latin typeface="Dagny OT" panose="020B0504020201020104" pitchFamily="34" charset="0"/>
                      </a:rPr>
                      <m:t>observed</m:t>
                    </m:r>
                    <m:r>
                      <m:rPr>
                        <m:nor/>
                      </m:rPr>
                      <a:rPr lang="en-US" i="0" dirty="0" smtClean="0">
                        <a:solidFill>
                          <a:srgbClr val="323232"/>
                        </a:solidFill>
                        <a:latin typeface="Dagny OT" panose="020B0504020201020104" pitchFamily="34" charset="0"/>
                      </a:rPr>
                      <m:t> </m:t>
                    </m:r>
                    <m:r>
                      <m:rPr>
                        <m:nor/>
                      </m:rPr>
                      <a:rPr lang="en-US" i="0" dirty="0" err="1" smtClean="0">
                        <a:solidFill>
                          <a:srgbClr val="323232"/>
                        </a:solidFill>
                        <a:latin typeface="Dagny OT" panose="020B0504020201020104" pitchFamily="34" charset="0"/>
                      </a:rPr>
                      <m:t>data</m:t>
                    </m:r>
                    <m:r>
                      <a:rPr lang="en-US" i="1" dirty="0" err="1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err="1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i="1" dirty="0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?</a:t>
                </a:r>
              </a:p>
              <a:p>
                <a:pPr algn="just">
                  <a:lnSpc>
                    <a:spcPct val="100000"/>
                  </a:lnSpc>
                </a:pPr>
                <a:endParaRPr lang="en-CA" sz="1000" dirty="0">
                  <a:solidFill>
                    <a:srgbClr val="323232"/>
                  </a:solidFill>
                  <a:latin typeface="Dagny OT" panose="020B0504020201020104" pitchFamily="34" charset="0"/>
                </a:endParaRPr>
              </a:p>
              <a:p>
                <a:pPr marL="0" indent="0" algn="just">
                  <a:lnSpc>
                    <a:spcPct val="100000"/>
                  </a:lnSpc>
                  <a:buNone/>
                </a:pPr>
                <a:r>
                  <a:rPr lang="en-CA" b="1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P</a:t>
                </a:r>
                <a:r>
                  <a:rPr lang="en-US" b="1" dirty="0" err="1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roblem</a:t>
                </a:r>
                <a:r>
                  <a:rPr lang="en-US" b="1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:</a:t>
                </a:r>
                <a:r>
                  <a:rPr lang="en-US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 this is nearly always impossible to compute directly.</a:t>
                </a:r>
              </a:p>
              <a:p>
                <a:pPr algn="just">
                  <a:lnSpc>
                    <a:spcPct val="100000"/>
                  </a:lnSpc>
                </a:pPr>
                <a:endParaRPr lang="en-US" sz="1000" dirty="0">
                  <a:solidFill>
                    <a:srgbClr val="323232"/>
                  </a:solidFill>
                  <a:latin typeface="Dagny OT" panose="020B0504020201020104" pitchFamily="34" charset="0"/>
                </a:endParaRPr>
              </a:p>
              <a:p>
                <a:pPr marL="0" indent="0" algn="just">
                  <a:lnSpc>
                    <a:spcPct val="100000"/>
                  </a:lnSpc>
                  <a:buNone/>
                </a:pPr>
                <a:r>
                  <a:rPr lang="en-US" b="1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Solution:</a:t>
                </a:r>
                <a:r>
                  <a:rPr lang="en-US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 using Bayes' Theorem, </a:t>
                </a:r>
                <a:endParaRPr lang="en-CA" sz="1000" i="1" dirty="0">
                  <a:solidFill>
                    <a:srgbClr val="323232"/>
                  </a:solidFill>
                  <a:latin typeface="Dagny OT" panose="020B0504020201020104" pitchFamily="34" charset="0"/>
                </a:endParaRPr>
              </a:p>
              <a:p>
                <a:pPr marL="0" indent="0" algn="just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rgbClr val="323232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en-US" i="1" dirty="0" smtClean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i="0" dirty="0" err="1" smtClean="0">
                              <a:solidFill>
                                <a:srgbClr val="323232"/>
                              </a:solidFill>
                              <a:latin typeface="Dagny OT" panose="020B0504020201020104" pitchFamily="34" charset="0"/>
                            </a:rPr>
                            <m:t>hypothesis</m:t>
                          </m:r>
                          <m:r>
                            <m:rPr>
                              <m:nor/>
                            </m:rPr>
                            <a:rPr lang="en-US" b="0" i="0" dirty="0" smtClean="0">
                              <a:solidFill>
                                <a:srgbClr val="323232"/>
                              </a:solidFill>
                              <a:latin typeface="Dagny OT" panose="020B0504020201020104" pitchFamily="34" charset="0"/>
                            </a:rPr>
                            <m:t> </m:t>
                          </m:r>
                        </m:e>
                      </m:d>
                      <m:r>
                        <a:rPr lang="en-US" b="0" i="1" dirty="0" smtClean="0">
                          <a:solidFill>
                            <a:srgbClr val="32323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i="0" dirty="0" err="1" smtClean="0">
                          <a:solidFill>
                            <a:srgbClr val="323232"/>
                          </a:solidFill>
                          <a:latin typeface="Dagny OT" panose="020B0504020201020104" pitchFamily="34" charset="0"/>
                        </a:rPr>
                        <m:t>data</m:t>
                      </m:r>
                      <m:r>
                        <a:rPr lang="en-US" i="1" dirty="0" err="1" smtClean="0">
                          <a:solidFill>
                            <a:srgbClr val="323232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 dirty="0" err="1">
                          <a:solidFill>
                            <a:srgbClr val="323232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i="1" dirty="0" smtClean="0">
                          <a:solidFill>
                            <a:srgbClr val="323232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i="1" dirty="0" smtClean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dirty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endChr m:val="|"/>
                              <m:ctrlPr>
                                <a:rPr lang="en-US" i="1" dirty="0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n-US" i="0" dirty="0" err="1">
                                  <a:solidFill>
                                    <a:srgbClr val="323232"/>
                                  </a:solidFill>
                                  <a:latin typeface="Dagny OT" panose="020B0504020201020104" pitchFamily="34" charset="0"/>
                                </a:rPr>
                                <m:t>data</m:t>
                              </m:r>
                              <m:r>
                                <m:rPr>
                                  <m:nor/>
                                </m:rPr>
                                <a:rPr lang="en-US" b="0" i="0" dirty="0" smtClean="0">
                                  <a:solidFill>
                                    <a:srgbClr val="323232"/>
                                  </a:solidFill>
                                  <a:latin typeface="Dagny OT" panose="020B0504020201020104" pitchFamily="34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US" b="0" i="1" dirty="0" smtClean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i="0" dirty="0" err="1">
                              <a:solidFill>
                                <a:srgbClr val="323232"/>
                              </a:solidFill>
                              <a:latin typeface="Dagny OT" panose="020B0504020201020104" pitchFamily="34" charset="0"/>
                            </a:rPr>
                            <m:t>hypothesis</m:t>
                          </m:r>
                          <m:r>
                            <a:rPr lang="en-US" i="1" dirty="0" err="1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 dirty="0" err="1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i="1" dirty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i="1" dirty="0" smtClean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i="1" dirty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endChr m:val="|"/>
                              <m:ctrlPr>
                                <a:rPr lang="en-US" i="1" dirty="0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n-US" i="0" dirty="0" err="1">
                                  <a:solidFill>
                                    <a:srgbClr val="323232"/>
                                  </a:solidFill>
                                  <a:latin typeface="Dagny OT" panose="020B0504020201020104" pitchFamily="34" charset="0"/>
                                </a:rPr>
                                <m:t>hypothesis</m:t>
                              </m:r>
                              <m:r>
                                <m:rPr>
                                  <m:nor/>
                                </m:rPr>
                                <a:rPr lang="en-US" b="0" i="0" dirty="0" smtClean="0">
                                  <a:solidFill>
                                    <a:srgbClr val="323232"/>
                                  </a:solidFill>
                                  <a:latin typeface="Dagny OT" panose="020B0504020201020104" pitchFamily="34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US" b="0" i="1" dirty="0" smtClean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 dirty="0" err="1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i="1" dirty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i="1" dirty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endChr m:val="|"/>
                              <m:ctrlPr>
                                <a:rPr lang="en-US" i="1" dirty="0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n-US" i="0" dirty="0" err="1">
                                  <a:solidFill>
                                    <a:srgbClr val="323232"/>
                                  </a:solidFill>
                                  <a:latin typeface="Dagny OT" panose="020B0504020201020104" pitchFamily="34" charset="0"/>
                                </a:rPr>
                                <m:t>data</m:t>
                              </m:r>
                              <m:r>
                                <m:rPr>
                                  <m:nor/>
                                </m:rPr>
                                <a:rPr lang="en-US" b="0" i="0" dirty="0" smtClean="0">
                                  <a:solidFill>
                                    <a:srgbClr val="323232"/>
                                  </a:solidFill>
                                  <a:latin typeface="Dagny OT" panose="020B0504020201020104" pitchFamily="34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US" b="0" i="1" dirty="0" smtClean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 dirty="0" err="1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i="1" dirty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i="1" dirty="0" smtClean="0">
                          <a:solidFill>
                            <a:srgbClr val="323232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</m:oMath>
                  </m:oMathPara>
                </a14:m>
                <a:endParaRPr lang="en-US" dirty="0">
                  <a:solidFill>
                    <a:srgbClr val="323232"/>
                  </a:solidFill>
                  <a:latin typeface="Dagny OT" panose="020B0504020201020104" pitchFamily="34" charset="0"/>
                </a:endParaRPr>
              </a:p>
              <a:p>
                <a:pPr marL="0" indent="0" algn="just">
                  <a:lnSpc>
                    <a:spcPct val="100000"/>
                  </a:lnSpc>
                  <a:buNone/>
                </a:pPr>
                <a:r>
                  <a:rPr lang="en-CA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it may be that the terms on the right are easier to compute.</a:t>
                </a:r>
                <a:endParaRPr lang="en-US" dirty="0">
                  <a:solidFill>
                    <a:srgbClr val="323232"/>
                  </a:solidFill>
                  <a:latin typeface="Dagny OT" panose="020B05040202010201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92698E3-4D52-E846-A0AF-BA7C7C0347F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29" b="-4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93065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34958-30A2-0F47-AB33-852E9A13E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Bayes’ Theorem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92698E3-4D52-E846-A0AF-BA7C7C0347F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 algn="just">
                  <a:lnSpc>
                    <a:spcPct val="100000"/>
                  </a:lnSpc>
                  <a:buNone/>
                </a:pPr>
                <a:r>
                  <a:rPr lang="en-US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In the vernacular: the probability </a:t>
                </a:r>
              </a:p>
              <a:p>
                <a:pPr lvl="1" algn="just"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US" sz="2000" i="1" dirty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endChr m:val="|"/>
                        <m:ctrlPr>
                          <a:rPr lang="en-US" sz="2000" i="1" dirty="0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US" sz="2000" dirty="0" err="1">
                            <a:solidFill>
                              <a:srgbClr val="323232"/>
                            </a:solidFill>
                            <a:latin typeface="Dagny OT" panose="020B0504020201020104" pitchFamily="34" charset="0"/>
                          </a:rPr>
                          <m:t>hypothesis</m:t>
                        </m:r>
                        <m:r>
                          <m:rPr>
                            <m:nor/>
                          </m:rPr>
                          <a:rPr lang="en-US" sz="2000" b="0" i="0" dirty="0" smtClean="0">
                            <a:solidFill>
                              <a:srgbClr val="323232"/>
                            </a:solidFill>
                            <a:latin typeface="Dagny OT" panose="020B0504020201020104" pitchFamily="34" charset="0"/>
                          </a:rPr>
                          <m:t> </m:t>
                        </m:r>
                      </m:e>
                    </m:d>
                    <m:r>
                      <a:rPr lang="en-US" sz="2000" b="0" i="1" dirty="0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 dirty="0" err="1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000" i="1" dirty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 of the hypothesis being true prior to the experiment is the </a:t>
                </a:r>
                <a:r>
                  <a:rPr lang="en-US" sz="2000" b="1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prior</a:t>
                </a:r>
                <a:endParaRPr lang="en-US" sz="2000" dirty="0">
                  <a:solidFill>
                    <a:srgbClr val="323232"/>
                  </a:solidFill>
                  <a:latin typeface="Dagny OT" panose="020B0504020201020104" pitchFamily="34" charset="0"/>
                </a:endParaRPr>
              </a:p>
              <a:p>
                <a:pPr lvl="1" algn="just"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US" sz="2000" i="1" dirty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endChr m:val="|"/>
                        <m:ctrlPr>
                          <a:rPr lang="en-US" sz="2000" i="1" dirty="0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US" sz="2000" dirty="0" err="1">
                            <a:solidFill>
                              <a:srgbClr val="323232"/>
                            </a:solidFill>
                            <a:latin typeface="Dagny OT" panose="020B0504020201020104" pitchFamily="34" charset="0"/>
                          </a:rPr>
                          <m:t>hypothesis</m:t>
                        </m:r>
                        <m:r>
                          <m:rPr>
                            <m:nor/>
                          </m:rPr>
                          <a:rPr lang="en-US" sz="2000" b="0" i="0" dirty="0" smtClean="0">
                            <a:solidFill>
                              <a:srgbClr val="323232"/>
                            </a:solidFill>
                            <a:latin typeface="Dagny OT" panose="020B0504020201020104" pitchFamily="34" charset="0"/>
                          </a:rPr>
                          <m:t> </m:t>
                        </m:r>
                      </m:e>
                    </m:d>
                    <m:r>
                      <a:rPr lang="en-US" sz="2000" b="0" i="1" dirty="0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 dirty="0" err="1">
                        <a:solidFill>
                          <a:srgbClr val="323232"/>
                        </a:solidFill>
                        <a:latin typeface="Dagny OT" panose="020B0504020201020104" pitchFamily="34" charset="0"/>
                      </a:rPr>
                      <m:t>data</m:t>
                    </m:r>
                    <m:r>
                      <a:rPr lang="en-US" sz="2000" i="1" dirty="0" err="1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i="1" dirty="0" err="1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000" i="1" dirty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 of the hypothesis being true once the experimental data is taken into account is the </a:t>
                </a:r>
                <a:r>
                  <a:rPr lang="en-US" sz="2000" b="1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posterior</a:t>
                </a:r>
                <a:endParaRPr lang="en-US" sz="2000" dirty="0">
                  <a:solidFill>
                    <a:srgbClr val="323232"/>
                  </a:solidFill>
                  <a:latin typeface="Dagny OT" panose="020B0504020201020104" pitchFamily="34" charset="0"/>
                </a:endParaRPr>
              </a:p>
              <a:p>
                <a:pPr lvl="1" algn="just"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US" sz="2000" i="1" dirty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endChr m:val="|"/>
                        <m:ctrlPr>
                          <a:rPr lang="en-US" sz="2000" i="1" dirty="0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US" sz="2000" dirty="0" err="1">
                            <a:solidFill>
                              <a:srgbClr val="323232"/>
                            </a:solidFill>
                            <a:latin typeface="Dagny OT" panose="020B0504020201020104" pitchFamily="34" charset="0"/>
                          </a:rPr>
                          <m:t>data</m:t>
                        </m:r>
                        <m:r>
                          <m:rPr>
                            <m:nor/>
                          </m:rPr>
                          <a:rPr lang="en-US" sz="2000" b="0" i="0" dirty="0" smtClean="0">
                            <a:solidFill>
                              <a:srgbClr val="323232"/>
                            </a:solidFill>
                            <a:latin typeface="Dagny OT" panose="020B0504020201020104" pitchFamily="34" charset="0"/>
                          </a:rPr>
                          <m:t> </m:t>
                        </m:r>
                      </m:e>
                    </m:d>
                    <m:r>
                      <a:rPr lang="en-US" sz="2000" b="0" i="1" dirty="0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 dirty="0" err="1">
                        <a:solidFill>
                          <a:srgbClr val="323232"/>
                        </a:solidFill>
                        <a:latin typeface="Dagny OT" panose="020B0504020201020104" pitchFamily="34" charset="0"/>
                      </a:rPr>
                      <m:t>hypothesis</m:t>
                    </m:r>
                    <m:r>
                      <a:rPr lang="en-US" sz="2000" i="1" dirty="0" err="1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i="1" dirty="0" err="1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000" i="1" dirty="0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 of the experimental data being observed assuming that the hypothesis is true is the </a:t>
                </a:r>
                <a:r>
                  <a:rPr lang="en-US" sz="2000" b="1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likelihood</a:t>
                </a:r>
              </a:p>
              <a:p>
                <a:pPr lvl="1" algn="just"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US" sz="2000" i="1" dirty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endChr m:val="|"/>
                        <m:ctrlPr>
                          <a:rPr lang="en-US" sz="2000" i="1" dirty="0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US" sz="2000" dirty="0" err="1">
                            <a:solidFill>
                              <a:srgbClr val="323232"/>
                            </a:solidFill>
                            <a:latin typeface="Dagny OT" panose="020B0504020201020104" pitchFamily="34" charset="0"/>
                          </a:rPr>
                          <m:t>data</m:t>
                        </m:r>
                        <m:r>
                          <m:rPr>
                            <m:nor/>
                          </m:rPr>
                          <a:rPr lang="en-US" sz="2000" b="0" i="0" dirty="0" smtClean="0">
                            <a:solidFill>
                              <a:srgbClr val="323232"/>
                            </a:solidFill>
                            <a:latin typeface="Dagny OT" panose="020B0504020201020104" pitchFamily="34" charset="0"/>
                          </a:rPr>
                          <m:t> </m:t>
                        </m:r>
                      </m:e>
                    </m:d>
                    <m:r>
                      <a:rPr lang="en-US" sz="2000" b="0" i="1" dirty="0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 dirty="0" err="1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000" i="1" dirty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 of the experimental data being observed independently of any hypothesis is the </a:t>
                </a:r>
                <a:r>
                  <a:rPr lang="en-US" sz="2000" b="1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evidence</a:t>
                </a:r>
                <a:endParaRPr lang="en-US" sz="2000" dirty="0">
                  <a:solidFill>
                    <a:srgbClr val="323232"/>
                  </a:solidFill>
                  <a:latin typeface="Dagny OT" panose="020B0504020201020104" pitchFamily="34" charset="0"/>
                </a:endParaRPr>
              </a:p>
              <a:p>
                <a:pPr algn="just">
                  <a:lnSpc>
                    <a:spcPct val="100000"/>
                  </a:lnSpc>
                </a:pPr>
                <a:endParaRPr lang="en-US" sz="500" dirty="0">
                  <a:solidFill>
                    <a:srgbClr val="323232"/>
                  </a:solidFill>
                  <a:latin typeface="Dagny OT" panose="020B0504020201020104" pitchFamily="34" charset="0"/>
                </a:endParaRPr>
              </a:p>
              <a:p>
                <a:pPr marL="0" indent="0" algn="just">
                  <a:lnSpc>
                    <a:spcPct val="100000"/>
                  </a:lnSpc>
                  <a:buNone/>
                </a:pPr>
                <a:r>
                  <a:rPr lang="en-US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A given hypothesis includes a (potentially implicit) model which can be used to compute or approximate the </a:t>
                </a:r>
                <a:r>
                  <a:rPr lang="en-US" b="1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likelihood</a:t>
                </a:r>
                <a:r>
                  <a:rPr lang="en-US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.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92698E3-4D52-E846-A0AF-BA7C7C0347F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06" r="-8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71683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50ED6-92F9-2B4C-8B75-A183CE1A3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2300E8-2211-1B4E-B1FA-87A106C754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Understand the difference between modeling from first principles and statistical modeling.</a:t>
            </a:r>
          </a:p>
          <a:p>
            <a:endParaRPr lang="en-US" sz="500" dirty="0"/>
          </a:p>
          <a:p>
            <a:r>
              <a:rPr lang="en-US" dirty="0"/>
              <a:t>Working knowledge of the modeling process. </a:t>
            </a:r>
          </a:p>
          <a:p>
            <a:endParaRPr lang="en-US" sz="500" dirty="0"/>
          </a:p>
          <a:p>
            <a:r>
              <a:rPr lang="en-US" dirty="0"/>
              <a:t>Increase awareness of modeling pitfalls and challenges.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8214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34958-30A2-0F47-AB33-852E9A13E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Bayes’ Theorem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92698E3-4D52-E846-A0AF-BA7C7C0347F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 algn="just">
                  <a:lnSpc>
                    <a:spcPct val="100000"/>
                  </a:lnSpc>
                  <a:buNone/>
                </a:pPr>
                <a:r>
                  <a:rPr lang="en-US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Determining the </a:t>
                </a:r>
                <a:r>
                  <a:rPr lang="en-US" b="1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prior</a:t>
                </a:r>
                <a:r>
                  <a:rPr lang="en-US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 is a source of considerable controversy</a:t>
                </a:r>
              </a:p>
              <a:p>
                <a:pPr lvl="1" algn="just">
                  <a:lnSpc>
                    <a:spcPct val="100000"/>
                  </a:lnSpc>
                </a:pPr>
                <a:r>
                  <a:rPr lang="en-US" sz="2000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conservative estimates (uninformative priors) often lead to reasonable results</a:t>
                </a:r>
              </a:p>
              <a:p>
                <a:pPr lvl="1" algn="just">
                  <a:lnSpc>
                    <a:spcPct val="100000"/>
                  </a:lnSpc>
                </a:pPr>
                <a:r>
                  <a:rPr lang="en-US" dirty="0">
                    <a:latin typeface="Dagny OT" panose="020B0504020201020104" pitchFamily="34" charset="0"/>
                  </a:rPr>
                  <a:t>i</a:t>
                </a:r>
                <a:r>
                  <a:rPr lang="en-US" sz="2000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n the absence of information, go with maximum entropy prior </a:t>
                </a:r>
              </a:p>
              <a:p>
                <a:pPr algn="just">
                  <a:lnSpc>
                    <a:spcPct val="100000"/>
                  </a:lnSpc>
                </a:pPr>
                <a:endParaRPr lang="en-US" sz="1000" dirty="0">
                  <a:solidFill>
                    <a:srgbClr val="323232"/>
                  </a:solidFill>
                  <a:latin typeface="Dagny OT" panose="020B0504020201020104" pitchFamily="34" charset="0"/>
                </a:endParaRPr>
              </a:p>
              <a:p>
                <a:pPr marL="0" indent="0" algn="just">
                  <a:lnSpc>
                    <a:spcPct val="100000"/>
                  </a:lnSpc>
                  <a:buNone/>
                </a:pPr>
                <a:r>
                  <a:rPr lang="en-US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The </a:t>
                </a:r>
                <a:r>
                  <a:rPr lang="en-US" b="1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evidence</a:t>
                </a:r>
                <a:r>
                  <a:rPr lang="en-US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 is harder to compute on theoretical grounds – evaluating the probability of observing data requires access to  some model as part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. Either</a:t>
                </a:r>
              </a:p>
              <a:p>
                <a:pPr lvl="1" algn="just">
                  <a:lnSpc>
                    <a:spcPct val="100000"/>
                  </a:lnSpc>
                </a:pPr>
                <a:r>
                  <a:rPr lang="en-US" sz="2000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that model was good, so there’s no need for a new hypothesis </a:t>
                </a:r>
              </a:p>
              <a:p>
                <a:pPr lvl="1" algn="just">
                  <a:lnSpc>
                    <a:spcPct val="100000"/>
                  </a:lnSpc>
                </a:pPr>
                <a:r>
                  <a:rPr lang="en-US" sz="2000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that model was bad, so we dare not trust our computation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92698E3-4D52-E846-A0AF-BA7C7C0347F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29" r="-8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86007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34958-30A2-0F47-AB33-852E9A13E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Bayes’ Theorem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92698E3-4D52-E846-A0AF-BA7C7C0347F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 algn="just">
                  <a:lnSpc>
                    <a:spcPct val="100000"/>
                  </a:lnSpc>
                  <a:buNone/>
                </a:pPr>
                <a:r>
                  <a:rPr lang="en-US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Thankfully, the evidence is rarely required on problems of parameter estimation (although it is crucial for model selection):</a:t>
                </a:r>
                <a:endParaRPr lang="en-US" sz="1000" dirty="0">
                  <a:solidFill>
                    <a:srgbClr val="323232"/>
                  </a:solidFill>
                  <a:latin typeface="Dagny OT" panose="020B0504020201020104" pitchFamily="34" charset="0"/>
                </a:endParaRPr>
              </a:p>
              <a:p>
                <a:pPr lvl="1" algn="just">
                  <a:lnSpc>
                    <a:spcPct val="100000"/>
                  </a:lnSpc>
                </a:pPr>
                <a:r>
                  <a:rPr lang="en-US" sz="2000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prior to the experiment, there are numerous competing hypotheses</a:t>
                </a:r>
              </a:p>
              <a:p>
                <a:pPr lvl="1" algn="just">
                  <a:lnSpc>
                    <a:spcPct val="100000"/>
                  </a:lnSpc>
                </a:pPr>
                <a:r>
                  <a:rPr lang="en-US" sz="2000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the priors and likelihoods will differ, but not the evidence</a:t>
                </a:r>
              </a:p>
              <a:p>
                <a:pPr lvl="1" algn="just">
                  <a:lnSpc>
                    <a:spcPct val="100000"/>
                  </a:lnSpc>
                </a:pPr>
                <a:r>
                  <a:rPr lang="en-US" sz="2000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the evidence is not needed to differentiate the various hypotheses</a:t>
                </a:r>
              </a:p>
              <a:p>
                <a:pPr algn="just">
                  <a:lnSpc>
                    <a:spcPct val="100000"/>
                  </a:lnSpc>
                </a:pPr>
                <a:endParaRPr lang="en-US" sz="500" dirty="0">
                  <a:solidFill>
                    <a:srgbClr val="323232"/>
                  </a:solidFill>
                  <a:latin typeface="Dagny OT" panose="020B0504020201020104" pitchFamily="34" charset="0"/>
                </a:endParaRPr>
              </a:p>
              <a:p>
                <a:pPr marL="0" indent="0" algn="just">
                  <a:lnSpc>
                    <a:spcPct val="100000"/>
                  </a:lnSpc>
                  <a:buNone/>
                </a:pPr>
                <a:r>
                  <a:rPr lang="en-US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Bayes' Theorem is often presented as </a:t>
                </a:r>
              </a:p>
              <a:p>
                <a:pPr algn="just">
                  <a:lnSpc>
                    <a:spcPct val="100000"/>
                  </a:lnSpc>
                </a:pPr>
                <a:endParaRPr lang="en-US" sz="100" dirty="0">
                  <a:solidFill>
                    <a:srgbClr val="323232"/>
                  </a:solidFill>
                  <a:latin typeface="Dagny OT" panose="020B0504020201020104" pitchFamily="34" charset="0"/>
                </a:endParaRPr>
              </a:p>
              <a:p>
                <a:pPr marL="0" indent="0" algn="just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>
                          <a:solidFill>
                            <a:srgbClr val="323232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 dirty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dirty="0" err="1">
                              <a:solidFill>
                                <a:srgbClr val="323232"/>
                              </a:solidFill>
                              <a:latin typeface="Dagny OT" panose="020B0504020201020104" pitchFamily="34" charset="0"/>
                            </a:rPr>
                            <m:t>hypothesis</m:t>
                          </m:r>
                          <m:r>
                            <m:rPr>
                              <m:nor/>
                            </m:rPr>
                            <a:rPr lang="en-US" b="0" i="0" dirty="0" smtClean="0">
                              <a:solidFill>
                                <a:srgbClr val="323232"/>
                              </a:solidFill>
                              <a:latin typeface="Dagny OT" panose="020B0504020201020104" pitchFamily="34" charset="0"/>
                            </a:rPr>
                            <m:t> </m:t>
                          </m:r>
                        </m:e>
                        <m:e>
                          <m:r>
                            <a:rPr lang="en-US" b="0" i="1" dirty="0" smtClean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dirty="0" err="1">
                              <a:solidFill>
                                <a:srgbClr val="323232"/>
                              </a:solidFill>
                              <a:latin typeface="Dagny OT" panose="020B0504020201020104" pitchFamily="34" charset="0"/>
                            </a:rPr>
                            <m:t>data</m:t>
                          </m:r>
                          <m:r>
                            <a:rPr lang="en-US" i="1" dirty="0" err="1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 dirty="0" err="1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</m:d>
                      <m:r>
                        <a:rPr lang="en-US" i="1" dirty="0" smtClean="0">
                          <a:solidFill>
                            <a:srgbClr val="32323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r>
                        <a:rPr lang="en-US" i="1" dirty="0">
                          <a:solidFill>
                            <a:srgbClr val="323232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 dirty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dirty="0" err="1">
                              <a:solidFill>
                                <a:srgbClr val="323232"/>
                              </a:solidFill>
                              <a:latin typeface="Dagny OT" panose="020B0504020201020104" pitchFamily="34" charset="0"/>
                            </a:rPr>
                            <m:t>data</m:t>
                          </m:r>
                          <m:r>
                            <m:rPr>
                              <m:nor/>
                            </m:rPr>
                            <a:rPr lang="en-US" b="0" i="0" dirty="0" smtClean="0">
                              <a:solidFill>
                                <a:srgbClr val="323232"/>
                              </a:solidFill>
                              <a:latin typeface="Dagny OT" panose="020B0504020201020104" pitchFamily="34" charset="0"/>
                            </a:rPr>
                            <m:t> </m:t>
                          </m:r>
                        </m:e>
                        <m:e>
                          <m:r>
                            <a:rPr lang="en-US" b="0" i="1" dirty="0" smtClean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dirty="0" err="1">
                              <a:solidFill>
                                <a:srgbClr val="323232"/>
                              </a:solidFill>
                              <a:latin typeface="Dagny OT" panose="020B0504020201020104" pitchFamily="34" charset="0"/>
                            </a:rPr>
                            <m:t>hypothesis</m:t>
                          </m:r>
                          <m:r>
                            <a:rPr lang="en-US" i="1" dirty="0" err="1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 dirty="0" err="1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</m:d>
                      <m:r>
                        <a:rPr lang="en-US" i="1" dirty="0">
                          <a:solidFill>
                            <a:srgbClr val="32323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i="1" dirty="0">
                          <a:solidFill>
                            <a:srgbClr val="323232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 dirty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dirty="0" err="1">
                              <a:solidFill>
                                <a:srgbClr val="323232"/>
                              </a:solidFill>
                              <a:latin typeface="Dagny OT" panose="020B0504020201020104" pitchFamily="34" charset="0"/>
                            </a:rPr>
                            <m:t>hypothesis</m:t>
                          </m:r>
                          <m:r>
                            <m:rPr>
                              <m:nor/>
                            </m:rPr>
                            <a:rPr lang="en-US" b="0" i="0" dirty="0" smtClean="0">
                              <a:solidFill>
                                <a:srgbClr val="323232"/>
                              </a:solidFill>
                              <a:latin typeface="Dagny OT" panose="020B0504020201020104" pitchFamily="34" charset="0"/>
                            </a:rPr>
                            <m:t> </m:t>
                          </m:r>
                        </m:e>
                        <m:e>
                          <m:r>
                            <a:rPr lang="en-US" b="0" i="1" dirty="0" smtClean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 dirty="0" err="1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</m:d>
                    </m:oMath>
                  </m:oMathPara>
                </a14:m>
                <a:endParaRPr lang="en-CA" dirty="0">
                  <a:solidFill>
                    <a:srgbClr val="323232"/>
                  </a:solidFill>
                  <a:latin typeface="Dagny OT" panose="020B0504020201020104" pitchFamily="34" charset="0"/>
                </a:endParaRPr>
              </a:p>
              <a:p>
                <a:pPr algn="just">
                  <a:lnSpc>
                    <a:spcPct val="100000"/>
                  </a:lnSpc>
                </a:pPr>
                <a:endParaRPr lang="en-US" sz="100" dirty="0">
                  <a:solidFill>
                    <a:srgbClr val="323232"/>
                  </a:solidFill>
                  <a:latin typeface="Dagny OT" panose="020B0504020201020104" pitchFamily="34" charset="0"/>
                </a:endParaRPr>
              </a:p>
              <a:p>
                <a:pPr marL="0" indent="0" algn="just">
                  <a:lnSpc>
                    <a:spcPct val="100000"/>
                  </a:lnSpc>
                  <a:buNone/>
                </a:pPr>
                <a:r>
                  <a:rPr lang="en-US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or simply as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CA" b="0" i="0" dirty="0" smtClean="0">
                        <a:solidFill>
                          <a:srgbClr val="323232"/>
                        </a:solidFill>
                        <a:latin typeface="Dagny OT" panose="020B0504020201020104" pitchFamily="34" charset="0"/>
                      </a:rPr>
                      <m:t>posterior</m:t>
                    </m:r>
                    <m:r>
                      <a:rPr lang="en-US" i="1" dirty="0">
                        <a:solidFill>
                          <a:srgbClr val="32323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  <m:r>
                      <m:rPr>
                        <m:nor/>
                      </m:rPr>
                      <a:rPr lang="en-CA" b="0" i="0" dirty="0" smtClean="0">
                        <a:solidFill>
                          <a:srgbClr val="323232"/>
                        </a:solidFill>
                        <a:latin typeface="Dagny OT" panose="020B0504020201020104" pitchFamily="34" charset="0"/>
                      </a:rPr>
                      <m:t>likelihood</m:t>
                    </m:r>
                    <m:r>
                      <a:rPr lang="en-US" i="1" dirty="0">
                        <a:solidFill>
                          <a:srgbClr val="32323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m:rPr>
                        <m:nor/>
                      </m:rPr>
                      <a:rPr lang="en-CA" b="0" i="0" dirty="0" smtClean="0">
                        <a:solidFill>
                          <a:srgbClr val="323232"/>
                        </a:solidFill>
                        <a:latin typeface="Dagny OT" panose="020B0504020201020104" pitchFamily="34" charset="0"/>
                      </a:rPr>
                      <m:t>prior</m:t>
                    </m:r>
                    <m:r>
                      <m:rPr>
                        <m:nor/>
                      </m:rPr>
                      <a:rPr lang="en-CA" b="0" i="0" dirty="0" smtClean="0">
                        <a:solidFill>
                          <a:srgbClr val="323232"/>
                        </a:solidFill>
                        <a:latin typeface="Dagny OT" panose="020B0504020201020104" pitchFamily="34" charset="0"/>
                      </a:rPr>
                      <m:t>,</m:t>
                    </m:r>
                  </m:oMath>
                </a14:m>
                <a:r>
                  <a:rPr lang="en-US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 that is to say, </a:t>
                </a:r>
                <a:r>
                  <a:rPr lang="en-US" b="1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beliefs should be updated in the presence of new information</a:t>
                </a:r>
                <a:r>
                  <a:rPr lang="en-US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92698E3-4D52-E846-A0AF-BA7C7C0347F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06" t="-917" r="-806" b="-21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1614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175AE-6C1B-48AB-A023-FF52B9315C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EXERCISE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238A16-6BA2-4756-90FF-BE0566E17F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CA" dirty="0">
                <a:latin typeface="Dagny OT" panose="020B0504020201020104" pitchFamily="34" charset="0"/>
              </a:rPr>
              <a:t>Suppose that a test for a particular disease has a very high success rate. If a patient </a:t>
            </a:r>
          </a:p>
          <a:p>
            <a:pPr lvl="1">
              <a:lnSpc>
                <a:spcPct val="100000"/>
              </a:lnSpc>
            </a:pPr>
            <a:r>
              <a:rPr lang="en-CA" sz="2000" dirty="0">
                <a:latin typeface="Dagny OT" panose="020B0504020201020104" pitchFamily="34" charset="0"/>
              </a:rPr>
              <a:t>has the disease, the test accurately reports a ’positive’ with probability 0.99;</a:t>
            </a:r>
          </a:p>
          <a:p>
            <a:pPr lvl="1">
              <a:lnSpc>
                <a:spcPct val="100000"/>
              </a:lnSpc>
            </a:pPr>
            <a:r>
              <a:rPr lang="en-CA" sz="2000" dirty="0">
                <a:latin typeface="Dagny OT" panose="020B0504020201020104" pitchFamily="34" charset="0"/>
              </a:rPr>
              <a:t>does not have the disease, the test accurately reports a ’negative’ with probability 0.95. </a:t>
            </a:r>
          </a:p>
          <a:p>
            <a:pPr>
              <a:lnSpc>
                <a:spcPct val="100000"/>
              </a:lnSpc>
            </a:pPr>
            <a:endParaRPr lang="en-CA" sz="500" dirty="0">
              <a:latin typeface="Dagny OT" panose="020B05040202010201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CA" dirty="0">
                <a:latin typeface="Dagny OT" panose="020B0504020201020104" pitchFamily="34" charset="0"/>
              </a:rPr>
              <a:t>Assume further that only 0.1% of the population has the disease. What is the probability that a patient who tests positive does not in fact have the disease? </a:t>
            </a:r>
          </a:p>
        </p:txBody>
      </p:sp>
    </p:spTree>
    <p:extLst>
      <p:ext uri="{BB962C8B-B14F-4D97-AF65-F5344CB8AC3E}">
        <p14:creationId xmlns:p14="http://schemas.microsoft.com/office/powerpoint/2010/main" val="2296667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MATRIX ALGEBRA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STATISTICAL AND MATHEMATICAL FOUNDATIONS</a:t>
            </a:r>
          </a:p>
        </p:txBody>
      </p:sp>
      <p:sp>
        <p:nvSpPr>
          <p:cNvPr id="4" name="Rectangle 3"/>
          <p:cNvSpPr/>
          <p:nvPr/>
        </p:nvSpPr>
        <p:spPr>
          <a:xfrm>
            <a:off x="3048000" y="5220629"/>
            <a:ext cx="6096000" cy="113877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CA" b="1" dirty="0">
                <a:solidFill>
                  <a:schemeClr val="accent2"/>
                </a:solidFill>
                <a:latin typeface="Dagny OT" panose="020B0504020201020104" pitchFamily="34" charset="0"/>
              </a:rPr>
              <a:t>Neo:</a:t>
            </a:r>
            <a:r>
              <a:rPr lang="en-CA" dirty="0">
                <a:solidFill>
                  <a:srgbClr val="FFFFFF"/>
                </a:solidFill>
                <a:latin typeface="Dagny OT" panose="020B0504020201020104" pitchFamily="34" charset="0"/>
              </a:rPr>
              <a:t> What is the Matrix?</a:t>
            </a:r>
            <a:br>
              <a:rPr lang="en-CA" dirty="0">
                <a:solidFill>
                  <a:srgbClr val="FFFFFF"/>
                </a:solidFill>
                <a:latin typeface="Dagny OT" panose="020B0504020201020104" pitchFamily="34" charset="0"/>
              </a:rPr>
            </a:br>
            <a:r>
              <a:rPr lang="en-CA" b="1" dirty="0">
                <a:solidFill>
                  <a:schemeClr val="accent2"/>
                </a:solidFill>
                <a:latin typeface="Dagny OT" panose="020B0504020201020104" pitchFamily="34" charset="0"/>
              </a:rPr>
              <a:t>Trinity:</a:t>
            </a:r>
            <a:r>
              <a:rPr lang="en-CA" dirty="0">
                <a:solidFill>
                  <a:srgbClr val="FFFFFF"/>
                </a:solidFill>
                <a:latin typeface="Dagny OT" panose="020B0504020201020104" pitchFamily="34" charset="0"/>
              </a:rPr>
              <a:t> The answer is out there, Neo. It's looking for you, and it will find you if you want it to.</a:t>
            </a:r>
          </a:p>
          <a:p>
            <a:pPr algn="r"/>
            <a:r>
              <a:rPr lang="en-CA" sz="1400" dirty="0">
                <a:solidFill>
                  <a:srgbClr val="FFFFFF"/>
                </a:solidFill>
                <a:latin typeface="Dagny OT" panose="020B0504020201020104" pitchFamily="34" charset="0"/>
              </a:rPr>
              <a:t>(</a:t>
            </a:r>
            <a:r>
              <a:rPr lang="en-CA" sz="1400" i="1" dirty="0">
                <a:solidFill>
                  <a:srgbClr val="FFFFFF"/>
                </a:solidFill>
                <a:latin typeface="Dagny OT" panose="020B0504020201020104" pitchFamily="34" charset="0"/>
              </a:rPr>
              <a:t>The Matrix</a:t>
            </a:r>
            <a:r>
              <a:rPr lang="en-CA" sz="1400" dirty="0">
                <a:solidFill>
                  <a:srgbClr val="FFFFFF"/>
                </a:solidFill>
                <a:latin typeface="Dagny OT" panose="020B0504020201020104" pitchFamily="34" charset="0"/>
              </a:rPr>
              <a:t>, the Wachowski Sisters)</a:t>
            </a:r>
          </a:p>
        </p:txBody>
      </p:sp>
    </p:spTree>
    <p:extLst>
      <p:ext uri="{BB962C8B-B14F-4D97-AF65-F5344CB8AC3E}">
        <p14:creationId xmlns:p14="http://schemas.microsoft.com/office/powerpoint/2010/main" val="4216306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50ED6-92F9-2B4C-8B75-A183CE1A3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2300E8-2211-1B4E-B1FA-87A106C754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What is the main mathematical object involved in linear algebra?</a:t>
            </a:r>
          </a:p>
          <a:p>
            <a:endParaRPr lang="en-CA" sz="500" dirty="0"/>
          </a:p>
          <a:p>
            <a:r>
              <a:rPr lang="en-CA" dirty="0"/>
              <a:t>Why are matrices relevant in data science/data analysis?</a:t>
            </a:r>
          </a:p>
          <a:p>
            <a:endParaRPr lang="en-CA" sz="500" dirty="0"/>
          </a:p>
          <a:p>
            <a:r>
              <a:rPr lang="en-CA" dirty="0"/>
              <a:t>What are some matrix operations?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932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B3A2F-31A5-4F6F-9168-FF5096514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Linear Algebra 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582E3F-77E9-4FF3-8831-5A8AE96168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en-CA" dirty="0">
                <a:solidFill>
                  <a:srgbClr val="323232"/>
                </a:solidFill>
                <a:latin typeface="Dagny OT" panose="020B0504020201020104" pitchFamily="34" charset="0"/>
              </a:rPr>
              <a:t>A </a:t>
            </a:r>
            <a:r>
              <a:rPr lang="en-CA" b="1" dirty="0">
                <a:solidFill>
                  <a:srgbClr val="323232"/>
                </a:solidFill>
                <a:latin typeface="Dagny OT" panose="020B0504020201020104" pitchFamily="34" charset="0"/>
              </a:rPr>
              <a:t>matrix</a:t>
            </a:r>
            <a:r>
              <a:rPr lang="en-CA" dirty="0">
                <a:latin typeface="Dagny OT" panose="020B0504020201020104" pitchFamily="34" charset="0"/>
              </a:rPr>
              <a:t> </a:t>
            </a:r>
            <a:r>
              <a:rPr lang="en-CA" dirty="0">
                <a:solidFill>
                  <a:srgbClr val="323232"/>
                </a:solidFill>
                <a:latin typeface="Dagny OT" panose="020B0504020201020104" pitchFamily="34" charset="0"/>
              </a:rPr>
              <a:t>is an important mathematical tool that allows for easy organization of information, simplifies notation, and facilitates the application of algorithms to data.</a:t>
            </a:r>
          </a:p>
          <a:p>
            <a:pPr algn="just"/>
            <a:endParaRPr lang="en-CA" sz="500" dirty="0">
              <a:latin typeface="Dagny OT" panose="020B0504020201020104" pitchFamily="34" charset="0"/>
            </a:endParaRPr>
          </a:p>
          <a:p>
            <a:pPr algn="just"/>
            <a:r>
              <a:rPr lang="en-CA" dirty="0">
                <a:latin typeface="Dagny OT" panose="020B0504020201020104" pitchFamily="34" charset="0"/>
              </a:rPr>
              <a:t>Most statistical tools require </a:t>
            </a:r>
            <a:r>
              <a:rPr lang="en-CA" b="1" dirty="0">
                <a:latin typeface="Dagny OT" panose="020B0504020201020104" pitchFamily="34" charset="0"/>
              </a:rPr>
              <a:t>rectangular</a:t>
            </a:r>
            <a:r>
              <a:rPr lang="en-CA" dirty="0">
                <a:latin typeface="Dagny OT" panose="020B0504020201020104" pitchFamily="34" charset="0"/>
              </a:rPr>
              <a:t> data:</a:t>
            </a:r>
          </a:p>
          <a:p>
            <a:pPr lvl="1" algn="just"/>
            <a:r>
              <a:rPr lang="en-CA" dirty="0">
                <a:latin typeface="Dagny OT" panose="020B0504020201020104" pitchFamily="34" charset="0"/>
              </a:rPr>
              <a:t>each column contains a </a:t>
            </a:r>
            <a:r>
              <a:rPr lang="en-CA" b="1" dirty="0">
                <a:latin typeface="Dagny OT" panose="020B0504020201020104" pitchFamily="34" charset="0"/>
              </a:rPr>
              <a:t>variable</a:t>
            </a:r>
            <a:r>
              <a:rPr lang="en-CA" dirty="0">
                <a:latin typeface="Dagny OT" panose="020B0504020201020104" pitchFamily="34" charset="0"/>
              </a:rPr>
              <a:t> (feature, field, attribute)</a:t>
            </a:r>
          </a:p>
          <a:p>
            <a:pPr marL="630000" lvl="2" indent="0" algn="just">
              <a:buNone/>
            </a:pPr>
            <a:r>
              <a:rPr lang="en-CA" dirty="0">
                <a:latin typeface="Dagny OT" panose="020B0504020201020104" pitchFamily="34" charset="0"/>
              </a:rPr>
              <a:t>- indicator, target, question in a survey, etc.</a:t>
            </a:r>
            <a:endParaRPr lang="en-CA" sz="100" dirty="0">
              <a:latin typeface="Dagny OT" panose="020B0504020201020104" pitchFamily="34" charset="0"/>
            </a:endParaRPr>
          </a:p>
          <a:p>
            <a:pPr lvl="1" algn="just"/>
            <a:r>
              <a:rPr lang="en-CA" dirty="0">
                <a:latin typeface="Dagny OT" panose="020B0504020201020104" pitchFamily="34" charset="0"/>
              </a:rPr>
              <a:t>each row contains an </a:t>
            </a:r>
            <a:r>
              <a:rPr lang="en-CA" b="1" dirty="0">
                <a:latin typeface="Dagny OT" panose="020B0504020201020104" pitchFamily="34" charset="0"/>
              </a:rPr>
              <a:t>observation</a:t>
            </a:r>
            <a:r>
              <a:rPr lang="en-CA" dirty="0">
                <a:latin typeface="Dagny OT" panose="020B0504020201020104" pitchFamily="34" charset="0"/>
              </a:rPr>
              <a:t> (case, unit, item)</a:t>
            </a:r>
          </a:p>
          <a:p>
            <a:pPr marL="630000" lvl="2" indent="0" algn="just">
              <a:buNone/>
            </a:pPr>
            <a:r>
              <a:rPr lang="en-CA" dirty="0">
                <a:latin typeface="Dagny OT" panose="020B0504020201020104" pitchFamily="34" charset="0"/>
              </a:rPr>
              <a:t>- country, survey respondent, subject in an experiment, etc.</a:t>
            </a:r>
            <a:endParaRPr lang="en-CA" sz="100" dirty="0">
              <a:latin typeface="Dagny OT" panose="020B0504020201020104" pitchFamily="34" charset="0"/>
            </a:endParaRPr>
          </a:p>
          <a:p>
            <a:pPr lvl="1" algn="just"/>
            <a:r>
              <a:rPr lang="en-CA" dirty="0">
                <a:latin typeface="Dagny OT" panose="020B0504020201020104" pitchFamily="34" charset="0"/>
              </a:rPr>
              <a:t>each cell contains a </a:t>
            </a:r>
            <a:r>
              <a:rPr lang="en-CA" b="1" dirty="0">
                <a:latin typeface="Dagny OT" panose="020B0504020201020104" pitchFamily="34" charset="0"/>
              </a:rPr>
              <a:t>value </a:t>
            </a:r>
            <a:r>
              <a:rPr lang="en-CA" dirty="0">
                <a:latin typeface="Dagny OT" panose="020B0504020201020104" pitchFamily="34" charset="0"/>
              </a:rPr>
              <a:t>(measurement) for a particular variable and observation</a:t>
            </a:r>
          </a:p>
          <a:p>
            <a:pPr marL="630000" lvl="2" indent="0" algn="just">
              <a:buNone/>
            </a:pPr>
            <a:r>
              <a:rPr lang="en-CA" dirty="0">
                <a:latin typeface="Dagny OT" panose="020B0504020201020104" pitchFamily="34" charset="0"/>
              </a:rPr>
              <a:t>- GDP per capita for Canada, answer to a specific question, age, etc.</a:t>
            </a:r>
          </a:p>
        </p:txBody>
      </p:sp>
    </p:spTree>
    <p:extLst>
      <p:ext uri="{BB962C8B-B14F-4D97-AF65-F5344CB8AC3E}">
        <p14:creationId xmlns:p14="http://schemas.microsoft.com/office/powerpoint/2010/main" val="2445099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D9EA8-DB49-49F7-ACA1-4C7C18090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Matrix Operations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DA5DE1A-C8DE-4BC4-BBF9-AC7ADE21744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 algn="just">
                  <a:buNone/>
                </a:pPr>
                <a:r>
                  <a:rPr lang="en-CA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A matrix is a rectangular grid of </a:t>
                </a:r>
                <a:r>
                  <a:rPr lang="en-CA" b="1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elements</a:t>
                </a:r>
                <a:r>
                  <a:rPr lang="en-CA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 arranged into </a:t>
                </a:r>
                <a:r>
                  <a:rPr lang="en-CA" b="1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rows</a:t>
                </a:r>
                <a:r>
                  <a:rPr lang="en-CA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 and </a:t>
                </a:r>
                <a:r>
                  <a:rPr lang="en-CA" b="1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columns</a:t>
                </a:r>
                <a:r>
                  <a:rPr lang="en-CA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.  </a:t>
                </a:r>
              </a:p>
              <a:p>
                <a:pPr algn="just"/>
                <a:endParaRPr lang="en-CA" sz="500" dirty="0">
                  <a:solidFill>
                    <a:srgbClr val="323232"/>
                  </a:solidFill>
                  <a:latin typeface="Dagny OT" panose="020B0504020201020104" pitchFamily="34" charset="0"/>
                </a:endParaRPr>
              </a:p>
              <a:p>
                <a:pPr marL="0" indent="0" algn="just">
                  <a:buNone/>
                </a:pPr>
                <a:r>
                  <a:rPr lang="en-CA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Matrices are often used in algebra to solve for unknown values in linear equations, and in geometry. </a:t>
                </a:r>
              </a:p>
              <a:p>
                <a:pPr lvl="1" algn="just"/>
                <a:endParaRPr lang="en-CA" sz="500" b="1" dirty="0">
                  <a:solidFill>
                    <a:srgbClr val="323232"/>
                  </a:solidFill>
                  <a:latin typeface="Dagny OT" panose="020B0504020201020104" pitchFamily="34" charset="0"/>
                </a:endParaRPr>
              </a:p>
              <a:p>
                <a:pPr marL="0" indent="0" algn="just">
                  <a:buNone/>
                </a:pPr>
                <a:r>
                  <a:rPr lang="en-CA" b="1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Matrix Addition: </a:t>
                </a:r>
                <a:r>
                  <a:rPr lang="en-CA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matrices can be added together (</a:t>
                </a:r>
                <a:r>
                  <a:rPr lang="en-CA" b="1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element-wise</a:t>
                </a:r>
                <a:r>
                  <a:rPr lang="en-CA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) as long as their </a:t>
                </a:r>
                <a:r>
                  <a:rPr lang="en-CA" b="1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dimensions</a:t>
                </a:r>
                <a:r>
                  <a:rPr lang="en-CA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 are the same (i.e. both matrices have the same number of rows and columns), like so:</a:t>
                </a:r>
              </a:p>
              <a:p>
                <a:pPr lvl="1" algn="just"/>
                <a:endParaRPr lang="en-CA" sz="100" dirty="0">
                  <a:solidFill>
                    <a:srgbClr val="323232"/>
                  </a:solidFill>
                  <a:latin typeface="Dagny OT" panose="020B0504020201020104" pitchFamily="34" charset="0"/>
                </a:endParaRPr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i="1" smtClean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i="1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CA">
                                    <a:solidFill>
                                      <a:srgbClr val="323232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CA" i="0">
                                    <a:solidFill>
                                      <a:srgbClr val="323232"/>
                                    </a:solidFill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i="0">
                                    <a:solidFill>
                                      <a:srgbClr val="323232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CA" i="0">
                                    <a:solidFill>
                                      <a:srgbClr val="323232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CA" i="0">
                          <a:solidFill>
                            <a:srgbClr val="32323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en-CA" i="1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i="1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CA" i="0">
                                    <a:solidFill>
                                      <a:srgbClr val="323232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CA" i="0">
                                    <a:solidFill>
                                      <a:srgbClr val="323232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i="0">
                                    <a:solidFill>
                                      <a:srgbClr val="323232"/>
                                    </a:solidFill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e>
                              <m:e>
                                <m:r>
                                  <a:rPr lang="en-CA" i="0">
                                    <a:solidFill>
                                      <a:srgbClr val="323232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CA" i="0">
                          <a:solidFill>
                            <a:srgbClr val="32323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CA" i="1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i="1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CA" i="0">
                                    <a:solidFill>
                                      <a:srgbClr val="323232"/>
                                    </a:solidFill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e>
                              <m:e>
                                <m:r>
                                  <a:rPr lang="en-CA" i="0">
                                    <a:solidFill>
                                      <a:srgbClr val="323232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i="0">
                                    <a:solidFill>
                                      <a:srgbClr val="323232"/>
                                    </a:solidFill>
                                    <a:latin typeface="Cambria Math" panose="02040503050406030204" pitchFamily="18" charset="0"/>
                                  </a:rPr>
                                  <m:t>12</m:t>
                                </m:r>
                              </m:e>
                              <m:e>
                                <m:r>
                                  <a:rPr lang="en-CA" i="0">
                                    <a:solidFill>
                                      <a:srgbClr val="323232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dirty="0">
                  <a:solidFill>
                    <a:srgbClr val="323232"/>
                  </a:solidFill>
                  <a:latin typeface="Dagny OT" panose="020B05040202010201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DA5DE1A-C8DE-4BC4-BBF9-AC7ADE21744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29" r="-8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70932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DEE9DE-B9C3-42F8-853C-159969112F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Matrix Operations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9F11086-860E-4F6D-BD85-E9C2EF052AD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 algn="just">
                  <a:lnSpc>
                    <a:spcPct val="110000"/>
                  </a:lnSpc>
                  <a:buNone/>
                </a:pPr>
                <a:r>
                  <a:rPr lang="en-CA" b="1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Multiplying a Matrix by a Scalar: </a:t>
                </a:r>
                <a:r>
                  <a:rPr lang="en-CA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a matrix of any dimension can be multiplied by a scalar by multiplying each element by the scalar</a:t>
                </a:r>
              </a:p>
              <a:p>
                <a:pPr marL="457200" lvl="1" indent="0" algn="just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400" b="1" smtClean="0">
                          <a:solidFill>
                            <a:srgbClr val="323232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CA" sz="2400" b="1" i="0">
                          <a:solidFill>
                            <a:srgbClr val="323232"/>
                          </a:solidFill>
                          <a:latin typeface="Cambria Math" panose="02040503050406030204" pitchFamily="18" charset="0"/>
                        </a:rPr>
                        <m:t>1×</m:t>
                      </m:r>
                      <m:d>
                        <m:dPr>
                          <m:begChr m:val="["/>
                          <m:endChr m:val="]"/>
                          <m:ctrlPr>
                            <a:rPr lang="en-CA" sz="2400" b="1" i="1" smtClean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2400" b="1" i="1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CA" sz="2400" b="1" i="0">
                                    <a:solidFill>
                                      <a:srgbClr val="323232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CA" sz="2400" b="1" i="0">
                                    <a:solidFill>
                                      <a:srgbClr val="323232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2400" b="1" i="0">
                                    <a:solidFill>
                                      <a:srgbClr val="323232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CA" sz="2400" b="1" i="0">
                                    <a:solidFill>
                                      <a:srgbClr val="323232"/>
                                    </a:solidFill>
                                    <a:latin typeface="Cambria Math" panose="02040503050406030204" pitchFamily="18" charset="0"/>
                                  </a:rPr>
                                  <m:t>−5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2400" b="1" i="0">
                                    <a:solidFill>
                                      <a:srgbClr val="323232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CA" sz="2400" b="1" i="0">
                                    <a:solidFill>
                                      <a:srgbClr val="323232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CA" sz="2400" b="1" i="0">
                          <a:solidFill>
                            <a:srgbClr val="32323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CA" sz="2400" b="1" i="1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2400" b="1" i="1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CA" sz="2400" b="1" i="0">
                                    <a:solidFill>
                                      <a:srgbClr val="323232"/>
                                    </a:solidFill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</m:e>
                              <m:e>
                                <m:r>
                                  <a:rPr lang="en-CA" sz="2400" b="1" i="0">
                                    <a:solidFill>
                                      <a:srgbClr val="323232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2400" b="1" i="0">
                                    <a:solidFill>
                                      <a:srgbClr val="323232"/>
                                    </a:solidFill>
                                    <a:latin typeface="Cambria Math" panose="02040503050406030204" pitchFamily="18" charset="0"/>
                                  </a:rPr>
                                  <m:t>−3</m:t>
                                </m:r>
                              </m:e>
                              <m:e>
                                <m:r>
                                  <a:rPr lang="en-CA" sz="2400" b="1" i="0">
                                    <a:solidFill>
                                      <a:srgbClr val="323232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2400" b="1" i="0">
                                    <a:solidFill>
                                      <a:srgbClr val="323232"/>
                                    </a:solidFill>
                                    <a:latin typeface="Cambria Math" panose="02040503050406030204" pitchFamily="18" charset="0"/>
                                  </a:rPr>
                                  <m:t>−4</m:t>
                                </m:r>
                              </m:e>
                              <m:e>
                                <m:r>
                                  <a:rPr lang="en-CA" sz="2400" b="1" i="0">
                                    <a:solidFill>
                                      <a:srgbClr val="323232"/>
                                    </a:solidFill>
                                    <a:latin typeface="Cambria Math" panose="02040503050406030204" pitchFamily="18" charset="0"/>
                                  </a:rPr>
                                  <m:t>−6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2400" b="1" dirty="0">
                  <a:solidFill>
                    <a:srgbClr val="323232"/>
                  </a:solidFill>
                  <a:latin typeface="Dagny OT" panose="020B0504020201020104" pitchFamily="34" charset="0"/>
                </a:endParaRPr>
              </a:p>
              <a:p>
                <a:pPr algn="just">
                  <a:lnSpc>
                    <a:spcPct val="110000"/>
                  </a:lnSpc>
                </a:pPr>
                <a:endParaRPr lang="en-CA" sz="500" b="1" u="sng" dirty="0">
                  <a:solidFill>
                    <a:srgbClr val="323232"/>
                  </a:solidFill>
                  <a:latin typeface="Dagny OT" panose="020B0504020201020104" pitchFamily="34" charset="0"/>
                </a:endParaRPr>
              </a:p>
              <a:p>
                <a:pPr marL="0" indent="0" algn="just">
                  <a:lnSpc>
                    <a:spcPct val="110000"/>
                  </a:lnSpc>
                  <a:buNone/>
                </a:pPr>
                <a:r>
                  <a:rPr lang="en-CA" b="1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Multiplying Matrices: </a:t>
                </a:r>
                <a:r>
                  <a:rPr lang="en-CA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two matrices </a:t>
                </a:r>
                <a14:m>
                  <m:oMath xmlns:m="http://schemas.openxmlformats.org/officeDocument/2006/math">
                    <m:r>
                      <a:rPr lang="en-CA" i="1" dirty="0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CA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CA" i="1" dirty="0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CA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 can be multiplied if their dimensions are </a:t>
                </a:r>
                <a:r>
                  <a:rPr lang="en-CA" b="1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compatible</a:t>
                </a:r>
                <a:r>
                  <a:rPr lang="en-CA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 (i.e.,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CA" b="0" i="0" dirty="0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dim</m:t>
                    </m:r>
                    <m:d>
                      <m:dPr>
                        <m:ctrlPr>
                          <a:rPr lang="en-CA" b="0" i="1" dirty="0" smtClean="0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i="1" dirty="0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CA" b="0" i="1" dirty="0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b="0" i="1" dirty="0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CA" b="0" i="1" dirty="0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CA" b="0" i="1" dirty="0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CA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CA" dirty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dim</m:t>
                    </m:r>
                    <m:d>
                      <m:dPr>
                        <m:ctrlPr>
                          <a:rPr lang="en-CA" i="1" dirty="0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i="1" dirty="0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CA" i="1" dirty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i="1" dirty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CA" i="1" dirty="0">
                        <a:solidFill>
                          <a:srgbClr val="32323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CA" i="1" dirty="0">
                        <a:solidFill>
                          <a:srgbClr val="32323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CA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). The product </a:t>
                </a:r>
                <a14:m>
                  <m:oMath xmlns:m="http://schemas.openxmlformats.org/officeDocument/2006/math">
                    <m:r>
                      <a:rPr lang="en-CA" b="0" i="1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CA" b="0" i="1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i="1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CA" i="1">
                        <a:solidFill>
                          <a:srgbClr val="32323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CA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 is such that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CA" dirty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dim</m:t>
                    </m:r>
                    <m:d>
                      <m:dPr>
                        <m:ctrlPr>
                          <a:rPr lang="en-CA" i="1" dirty="0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i="1" dirty="0" smtClean="0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en-CA" i="1" dirty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i="1" dirty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CA" i="1" dirty="0">
                        <a:solidFill>
                          <a:srgbClr val="32323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CA" b="0" i="1" dirty="0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CA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9F11086-860E-4F6D-BD85-E9C2EF052AD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06" r="-8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65397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DEE9DE-B9C3-42F8-853C-159969112F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Matrix Operations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9F11086-860E-4F6D-BD85-E9C2EF052AD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 marL="0" indent="0" algn="just">
                  <a:lnSpc>
                    <a:spcPct val="110000"/>
                  </a:lnSpc>
                  <a:buNone/>
                </a:pPr>
                <a:r>
                  <a:rPr lang="en-CA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The element in the </a:t>
                </a:r>
                <a:r>
                  <a:rPr lang="en-CA" i="1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i</a:t>
                </a:r>
                <a:r>
                  <a:rPr lang="en-CA" baseline="30000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th</a:t>
                </a:r>
                <a:r>
                  <a:rPr lang="en-CA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 row and </a:t>
                </a:r>
                <a:r>
                  <a:rPr lang="en-CA" i="1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j</a:t>
                </a:r>
                <a:r>
                  <a:rPr lang="en-CA" baseline="30000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th</a:t>
                </a:r>
                <a:r>
                  <a:rPr lang="en-CA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 column of the product </a:t>
                </a:r>
                <a14:m>
                  <m:oMath xmlns:m="http://schemas.openxmlformats.org/officeDocument/2006/math">
                    <m:r>
                      <a:rPr lang="en-CA" i="1" dirty="0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CA" i="1" dirty="0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i="1" dirty="0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𝐴𝐵</m:t>
                    </m:r>
                    <m:r>
                      <a:rPr lang="en-CA" i="1" dirty="0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CA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is given by</a:t>
                </a:r>
              </a:p>
              <a:p>
                <a:pPr marL="77400" indent="0" algn="ctr">
                  <a:lnSpc>
                    <a:spcPct val="110000"/>
                  </a:lnSpc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CA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CA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CA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CA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CA" b="0" i="1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CA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CA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CA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,1</m:t>
                        </m:r>
                      </m:sub>
                    </m:sSub>
                    <m:sSub>
                      <m:sSubPr>
                        <m:ctrlPr>
                          <a:rPr lang="en-CA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CA" b="0" i="1" smtClean="0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CA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CA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CA" b="0" i="1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CA" b="0" i="1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⋯+</m:t>
                    </m:r>
                  </m:oMath>
                </a14:m>
                <a:r>
                  <a:rPr lang="en-CA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CA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CA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CA" b="0" i="1" smtClean="0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sSub>
                      <m:sSubPr>
                        <m:ctrlPr>
                          <a:rPr lang="en-CA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CA" b="0" i="1" smtClean="0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CA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CA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CA" dirty="0">
                  <a:solidFill>
                    <a:srgbClr val="323232"/>
                  </a:solidFill>
                  <a:latin typeface="Dagny OT" panose="020B0504020201020104" pitchFamily="34" charset="0"/>
                </a:endParaRPr>
              </a:p>
              <a:p>
                <a:pPr algn="just">
                  <a:lnSpc>
                    <a:spcPct val="110000"/>
                  </a:lnSpc>
                </a:pPr>
                <a:endParaRPr lang="en-CA" sz="500" dirty="0">
                  <a:solidFill>
                    <a:srgbClr val="323232"/>
                  </a:solidFill>
                  <a:latin typeface="Dagny OT" panose="020B0504020201020104" pitchFamily="34" charset="0"/>
                </a:endParaRPr>
              </a:p>
              <a:p>
                <a:pPr marL="0" indent="0" algn="just">
                  <a:lnSpc>
                    <a:spcPct val="110000"/>
                  </a:lnSpc>
                  <a:buNone/>
                </a:pPr>
                <a:r>
                  <a:rPr lang="en-CA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For </a:t>
                </a:r>
                <a14:m>
                  <m:oMath xmlns:m="http://schemas.openxmlformats.org/officeDocument/2006/math">
                    <m:r>
                      <a:rPr lang="en-CA" i="1" dirty="0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CA" i="1" dirty="0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CA" i="1" dirty="0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CA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 matrices, this reduces to  </a:t>
                </a:r>
              </a:p>
              <a:p>
                <a:pPr marL="457200" lvl="1" indent="0" algn="just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2400" i="1" smtClean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2400" i="1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CA" sz="2400" i="1">
                                    <a:solidFill>
                                      <a:srgbClr val="323232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e>
                                <m:r>
                                  <a:rPr lang="en-CA" sz="2400" i="1">
                                    <a:solidFill>
                                      <a:srgbClr val="323232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2400" i="1">
                                    <a:solidFill>
                                      <a:srgbClr val="323232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e>
                                <m:r>
                                  <a:rPr lang="en-CA" sz="2400" i="1">
                                    <a:solidFill>
                                      <a:srgbClr val="323232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CA" sz="2400" b="0" i="1" smtClean="0">
                          <a:solidFill>
                            <a:srgbClr val="32323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begChr m:val="["/>
                          <m:endChr m:val="]"/>
                          <m:ctrlPr>
                            <a:rPr lang="en-CA" sz="2400" b="0" i="1" smtClean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2400" i="1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CA" sz="2400" i="1">
                                    <a:solidFill>
                                      <a:srgbClr val="32323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e>
                                <m:r>
                                  <a:rPr lang="en-CA" sz="2400" i="1">
                                    <a:solidFill>
                                      <a:srgbClr val="32323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2400" i="1">
                                    <a:solidFill>
                                      <a:srgbClr val="32323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e>
                                <m:r>
                                  <a:rPr lang="en-CA" sz="2400" i="1">
                                    <a:solidFill>
                                      <a:srgbClr val="32323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CA" sz="2400" b="0" i="1" smtClean="0">
                          <a:solidFill>
                            <a:srgbClr val="32323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CA" sz="2400" b="0" i="1" smtClean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2400" i="1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CA" sz="2400" i="1">
                                    <a:solidFill>
                                      <a:srgbClr val="32323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CA" sz="2400" i="1">
                                    <a:solidFill>
                                      <a:srgbClr val="32323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𝑒</m:t>
                                </m:r>
                                <m:r>
                                  <a:rPr lang="en-CA" sz="2400" i="1">
                                    <a:solidFill>
                                      <a:srgbClr val="32323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CA" sz="2400" i="1">
                                    <a:solidFill>
                                      <a:srgbClr val="32323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𝑏𝑔</m:t>
                                </m:r>
                              </m:e>
                              <m:e>
                                <m:r>
                                  <a:rPr lang="en-CA" sz="2400" i="1">
                                    <a:solidFill>
                                      <a:srgbClr val="32323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𝑎𝑓</m:t>
                                </m:r>
                                <m:r>
                                  <a:rPr lang="en-CA" sz="2400" i="1">
                                    <a:solidFill>
                                      <a:srgbClr val="32323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CA" sz="2400" i="1">
                                    <a:solidFill>
                                      <a:srgbClr val="32323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𝑏h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2400" i="1">
                                    <a:solidFill>
                                      <a:srgbClr val="32323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𝑐𝑒</m:t>
                                </m:r>
                                <m:r>
                                  <a:rPr lang="en-CA" sz="2400" i="1">
                                    <a:solidFill>
                                      <a:srgbClr val="32323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CA" sz="2400" i="1">
                                    <a:solidFill>
                                      <a:srgbClr val="32323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𝑑𝑔</m:t>
                                </m:r>
                              </m:e>
                              <m:e>
                                <m:r>
                                  <a:rPr lang="en-CA" sz="2400" i="1">
                                    <a:solidFill>
                                      <a:srgbClr val="32323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𝑐𝑓</m:t>
                                </m:r>
                                <m:r>
                                  <a:rPr lang="en-CA" sz="2400" i="1">
                                    <a:solidFill>
                                      <a:srgbClr val="32323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CA" sz="2400" i="1">
                                    <a:solidFill>
                                      <a:srgbClr val="32323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𝑑h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sz="500" dirty="0">
                  <a:solidFill>
                    <a:srgbClr val="323232"/>
                  </a:solidFill>
                  <a:latin typeface="Dagny OT" panose="020B0504020201020104" pitchFamily="34" charset="0"/>
                </a:endParaRPr>
              </a:p>
              <a:p>
                <a:pPr marL="0" indent="0">
                  <a:lnSpc>
                    <a:spcPct val="110000"/>
                  </a:lnSpc>
                  <a:buNone/>
                </a:pPr>
                <a:r>
                  <a:rPr lang="en-CA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For instance, </a:t>
                </a:r>
                <a:endParaRPr lang="en-CA" sz="100" dirty="0">
                  <a:latin typeface="Dagny OT" panose="020B0504020201020104" pitchFamily="34" charset="0"/>
                </a:endParaRPr>
              </a:p>
              <a:p>
                <a:pPr marL="0" indent="0" algn="ctr">
                  <a:lnSpc>
                    <a:spcPct val="110000"/>
                  </a:lnSpc>
                  <a:buNone/>
                </a:pPr>
                <a14:m>
                  <m:oMath xmlns:m="http://schemas.openxmlformats.org/officeDocument/2006/math">
                    <m:r>
                      <a:rPr lang="en-CA" b="0" i="1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CA" b="1" i="1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CA" b="1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CA" b="1" i="1">
                                <a:solidFill>
                                  <a:srgbClr val="32323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CA" b="1" i="1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  <m:e>
                              <m:r>
                                <a:rPr lang="en-CA" b="1" i="1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CA" b="1" i="1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CA" b="1" i="1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CA" b="1" i="1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CA" b="1" i="1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</m:mr>
                        </m:m>
                      </m:e>
                    </m:d>
                    <m:r>
                      <a:rPr lang="en-CA" b="1" i="1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CA" b="0" i="1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CA" b="1" i="1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CA" b="1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CA" b="1" i="1">
                                <a:solidFill>
                                  <a:srgbClr val="32323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CA" b="1" i="1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e>
                          </m:mr>
                          <m:mr>
                            <m:e>
                              <m:r>
                                <a:rPr lang="en-CA" b="1" i="1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  <m:mr>
                            <m:e>
                              <m:r>
                                <a:rPr lang="en-CA" b="1" i="1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r>
                      <a:rPr lang="en-CA" b="1" i="1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  <m:r>
                      <a:rPr lang="en-CA" i="1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CA" i="1">
                        <a:solidFill>
                          <a:srgbClr val="32323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en-CA" i="1">
                        <a:solidFill>
                          <a:srgbClr val="32323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en-CA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CA" i="1">
                                <a:solidFill>
                                  <a:srgbClr val="32323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CA" i="1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CA" i="1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CA" b="0" i="1" smtClean="0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CA" i="1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−2</m:t>
                              </m:r>
                              <m:r>
                                <a:rPr lang="en-CA" b="0" i="1" smtClean="0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CA" i="1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+2×3+1×0</m:t>
                              </m:r>
                            </m:e>
                          </m:mr>
                          <m:mr>
                            <m:e>
                              <m:r>
                                <a:rPr lang="en-CA" i="1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3×</m:t>
                              </m:r>
                              <m:r>
                                <a:rPr lang="en-CA" b="0" i="1" smtClean="0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CA" i="1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−2</m:t>
                              </m:r>
                              <m:r>
                                <a:rPr lang="en-CA" b="0" i="1" smtClean="0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CA" i="1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+0×3+5×0</m:t>
                              </m:r>
                            </m:e>
                          </m:mr>
                        </m:m>
                      </m:e>
                    </m:d>
                    <m:r>
                      <a:rPr lang="en-CA" i="1">
                        <a:solidFill>
                          <a:srgbClr val="32323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CA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CA" i="1">
                                <a:solidFill>
                                  <a:srgbClr val="32323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CA" i="1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CA" i="1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CA" i="1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−6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CA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                </a:t>
                </a:r>
                <a:endParaRPr lang="en-CA" sz="2000" dirty="0">
                  <a:solidFill>
                    <a:srgbClr val="323232"/>
                  </a:solidFill>
                  <a:latin typeface="Dagny OT" panose="020B05040202010201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9F11086-860E-4F6D-BD85-E9C2EF052AD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26879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3403F-D22E-407C-936B-90F1F4C1CB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Matrix Operations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502E4E2-92E0-4E9D-A3E2-18C9C27E27D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 marL="0" indent="0" algn="just">
                  <a:lnSpc>
                    <a:spcPct val="110000"/>
                  </a:lnSpc>
                  <a:buNone/>
                </a:pPr>
                <a:r>
                  <a:rPr lang="en-CA" b="1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Transposing a Matrix: </a:t>
                </a:r>
                <a:r>
                  <a:rPr lang="en-CA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swapping the rows and the columns of a matrix is called </a:t>
                </a:r>
                <a:r>
                  <a:rPr lang="en-CA" b="1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transposing</a:t>
                </a:r>
                <a:r>
                  <a:rPr lang="en-CA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 the matrix – it’s denoted with a ‘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CA" i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T</m:t>
                    </m:r>
                  </m:oMath>
                </a14:m>
                <a:r>
                  <a:rPr lang="en-CA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’:</a:t>
                </a:r>
              </a:p>
              <a:p>
                <a:pPr marL="0" indent="0" algn="just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CA" i="1" smtClean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CA" i="1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plcHide m:val="on"/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CA" i="1">
                                      <a:solidFill>
                                        <a:srgbClr val="32323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CA" b="0">
                                        <a:solidFill>
                                          <a:srgbClr val="32323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e>
                                  <m:e>
                                    <m:r>
                                      <a:rPr lang="en-CA" b="0" i="0">
                                        <a:solidFill>
                                          <a:srgbClr val="32323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CA" b="0" i="0">
                                        <a:solidFill>
                                          <a:srgbClr val="32323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−2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CA" b="0" i="0">
                                        <a:solidFill>
                                          <a:srgbClr val="32323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e>
                                    <m:r>
                                      <a:rPr lang="en-CA" b="0" i="0">
                                        <a:solidFill>
                                          <a:srgbClr val="32323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CA" b="0" i="0">
                                        <a:solidFill>
                                          <a:srgbClr val="32323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en-CA" b="0" i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r>
                        <a:rPr lang="en-CA" b="0" i="0">
                          <a:solidFill>
                            <a:srgbClr val="32323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CA" i="1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i="1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CA" b="0" i="0">
                                    <a:solidFill>
                                      <a:srgbClr val="323232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  <m:e>
                                <m:r>
                                  <a:rPr lang="en-CA" b="0" i="0">
                                    <a:solidFill>
                                      <a:srgbClr val="323232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b="0" i="0">
                                    <a:solidFill>
                                      <a:srgbClr val="323232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b="0" i="0">
                                    <a:solidFill>
                                      <a:srgbClr val="323232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b="0" i="0">
                                    <a:solidFill>
                                      <a:srgbClr val="323232"/>
                                    </a:solidFill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</m:e>
                              <m:e>
                                <m:r>
                                  <a:rPr lang="en-CA" b="0" i="0">
                                    <a:solidFill>
                                      <a:srgbClr val="323232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dirty="0">
                  <a:solidFill>
                    <a:srgbClr val="323232"/>
                  </a:solidFill>
                  <a:latin typeface="Dagny OT" panose="020B0504020201020104" pitchFamily="34" charset="0"/>
                </a:endParaRPr>
              </a:p>
              <a:p>
                <a:pPr algn="just">
                  <a:lnSpc>
                    <a:spcPct val="110000"/>
                  </a:lnSpc>
                </a:pPr>
                <a:endParaRPr lang="en-CA" sz="500" dirty="0">
                  <a:solidFill>
                    <a:srgbClr val="323232"/>
                  </a:solidFill>
                  <a:latin typeface="Dagny OT" panose="020B0504020201020104" pitchFamily="34" charset="0"/>
                </a:endParaRPr>
              </a:p>
              <a:p>
                <a:pPr marL="0" indent="0" algn="just">
                  <a:lnSpc>
                    <a:spcPct val="110000"/>
                  </a:lnSpc>
                  <a:buNone/>
                </a:pPr>
                <a:r>
                  <a:rPr lang="en-CA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When applied to a data frame, transposing has the effect of interchanging the role of cases and observations.</a:t>
                </a:r>
              </a:p>
              <a:p>
                <a:pPr algn="just">
                  <a:lnSpc>
                    <a:spcPct val="110000"/>
                  </a:lnSpc>
                </a:pPr>
                <a:endParaRPr lang="en-CA" sz="500" dirty="0">
                  <a:solidFill>
                    <a:srgbClr val="323232"/>
                  </a:solidFill>
                  <a:latin typeface="Dagny OT" panose="020B0504020201020104" pitchFamily="34" charset="0"/>
                </a:endParaRPr>
              </a:p>
              <a:p>
                <a:pPr marL="0" indent="0" algn="just">
                  <a:lnSpc>
                    <a:spcPct val="110000"/>
                  </a:lnSpc>
                  <a:buNone/>
                </a:pPr>
                <a:r>
                  <a:rPr lang="en-CA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For square matrices of size </a:t>
                </a:r>
                <a14:m>
                  <m:oMath xmlns:m="http://schemas.openxmlformats.org/officeDocument/2006/math">
                    <m:r>
                      <a:rPr lang="en-CA" i="1" dirty="0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CA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 (i.e.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CA" i="1" dirty="0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dim</m:t>
                    </m:r>
                    <m:r>
                      <a:rPr lang="en-CA" i="1" dirty="0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⁡= </m:t>
                    </m:r>
                    <m:r>
                      <a:rPr lang="en-CA" i="1" dirty="0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CA" i="1" dirty="0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 × </m:t>
                    </m:r>
                    <m:r>
                      <a:rPr lang="en-CA" i="1" dirty="0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CA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), there are two special matrices: the </a:t>
                </a:r>
                <a:r>
                  <a:rPr lang="en-CA" b="1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null matrix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i="1" smtClean="0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sub>
                        <m:r>
                          <a:rPr lang="en-CA" b="0" i="1" smtClean="0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CA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 (consisting only of zeroes), and the </a:t>
                </a:r>
                <a:r>
                  <a:rPr lang="en-CA" b="1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identity matrix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CA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CA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 (diagonal entries are 1, all others 0).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502E4E2-92E0-4E9D-A3E2-18C9C27E27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90" t="-612" r="-690" b="-21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65671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elated image">
            <a:extLst>
              <a:ext uri="{FF2B5EF4-FFF2-40B4-BE49-F238E27FC236}">
                <a16:creationId xmlns:a16="http://schemas.microsoft.com/office/drawing/2014/main" id="{EA15832F-BFF0-4E1C-91E2-308ABB05217F}"/>
              </a:ext>
            </a:extLst>
          </p:cNvPr>
          <p:cNvPicPr>
            <a:picLocks noGrp="1" noChangeAspect="1" noChangeArrowheads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43145" y="947594"/>
            <a:ext cx="10212387" cy="4779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91067" y="878305"/>
            <a:ext cx="4963249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323232"/>
                </a:solidFill>
                <a:latin typeface="Dagny OT" panose="020B0504020201020104" pitchFamily="34" charset="0"/>
                <a:ea typeface="Helvetica Light" charset="0"/>
                <a:cs typeface="Helvetica Light" charset="0"/>
              </a:rPr>
              <a:t>Real World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076351" y="947594"/>
            <a:ext cx="4963249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323232"/>
                </a:solidFill>
                <a:latin typeface="Dagny OT" panose="020B0504020201020104" pitchFamily="34" charset="0"/>
                <a:ea typeface="Helvetica Light" charset="0"/>
                <a:cs typeface="Helvetica Light" charset="0"/>
              </a:rPr>
              <a:t>Model</a:t>
            </a:r>
          </a:p>
        </p:txBody>
      </p:sp>
      <p:sp>
        <p:nvSpPr>
          <p:cNvPr id="7" name="Rectangle 6"/>
          <p:cNvSpPr/>
          <p:nvPr/>
        </p:nvSpPr>
        <p:spPr>
          <a:xfrm>
            <a:off x="4980796" y="2787206"/>
            <a:ext cx="1937084" cy="5503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071086" y="2651482"/>
            <a:ext cx="2091713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323232"/>
                </a:solidFill>
                <a:latin typeface="Dagny OT" panose="020B0504020201020104" pitchFamily="34" charset="0"/>
              </a:rPr>
              <a:t>Theory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255315" y="4928037"/>
            <a:ext cx="3743508" cy="7995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4585063" y="4206730"/>
            <a:ext cx="3125175" cy="121870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4420271" y="3640234"/>
            <a:ext cx="351256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323232"/>
                </a:solidFill>
                <a:latin typeface="Dagny OT" panose="020B0504020201020104" pitchFamily="34" charset="0"/>
                <a:ea typeface="Helvetica Light" charset="0"/>
                <a:cs typeface="Helvetica Light" charset="0"/>
              </a:rPr>
              <a:t>Identification of details relevant to </a:t>
            </a:r>
            <a:r>
              <a:rPr lang="en-US" sz="2800" b="1" dirty="0">
                <a:solidFill>
                  <a:srgbClr val="323232"/>
                </a:solidFill>
                <a:latin typeface="Dagny OT" panose="020B0504020201020104" pitchFamily="34" charset="0"/>
                <a:ea typeface="Helvetica Light" charset="0"/>
                <a:cs typeface="Helvetica Light" charset="0"/>
              </a:rPr>
              <a:t>description</a:t>
            </a:r>
            <a:r>
              <a:rPr lang="en-US" sz="2800" dirty="0">
                <a:solidFill>
                  <a:srgbClr val="323232"/>
                </a:solidFill>
                <a:latin typeface="Dagny OT" panose="020B0504020201020104" pitchFamily="34" charset="0"/>
                <a:ea typeface="Helvetica Light" charset="0"/>
                <a:cs typeface="Helvetica Light" charset="0"/>
              </a:rPr>
              <a:t> and </a:t>
            </a:r>
            <a:r>
              <a:rPr lang="en-US" sz="2800" b="1" dirty="0">
                <a:solidFill>
                  <a:srgbClr val="323232"/>
                </a:solidFill>
                <a:latin typeface="Dagny OT" panose="020B0504020201020104" pitchFamily="34" charset="0"/>
                <a:ea typeface="Helvetica Light" charset="0"/>
                <a:cs typeface="Helvetica Light" charset="0"/>
              </a:rPr>
              <a:t>translation</a:t>
            </a:r>
            <a:r>
              <a:rPr lang="en-US" sz="2800" dirty="0">
                <a:solidFill>
                  <a:srgbClr val="323232"/>
                </a:solidFill>
                <a:latin typeface="Dagny OT" panose="020B0504020201020104" pitchFamily="34" charset="0"/>
                <a:ea typeface="Helvetica Light" charset="0"/>
                <a:cs typeface="Helvetica Light" charset="0"/>
              </a:rPr>
              <a:t> of real-world objects into model variables</a:t>
            </a:r>
          </a:p>
        </p:txBody>
      </p:sp>
      <p:sp>
        <p:nvSpPr>
          <p:cNvPr id="10" name="Rectangle 9"/>
          <p:cNvSpPr/>
          <p:nvPr/>
        </p:nvSpPr>
        <p:spPr>
          <a:xfrm>
            <a:off x="7622956" y="4770889"/>
            <a:ext cx="204536" cy="1703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4397316" y="4492261"/>
            <a:ext cx="250883" cy="3812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7710238" y="1401525"/>
            <a:ext cx="3500687" cy="44277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8823" y="1571910"/>
            <a:ext cx="3755366" cy="420651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318861" y="2968"/>
            <a:ext cx="58731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tx2"/>
                </a:solidFill>
                <a:latin typeface="Dagny OT" panose="020B0504020201020104" pitchFamily="34" charset="0"/>
              </a:rPr>
              <a:t>[</a:t>
            </a:r>
            <a:r>
              <a:rPr lang="en-US" sz="1400" dirty="0">
                <a:latin typeface="Dagny OT" panose="020B0504020201020104" pitchFamily="34" charset="0"/>
                <a:hlinkClick r:id="rId4"/>
              </a:rPr>
              <a:t>http://dailycatdrawings.tumblr.com</a:t>
            </a:r>
            <a:r>
              <a:rPr lang="en-US" sz="1400" dirty="0">
                <a:solidFill>
                  <a:schemeClr val="tx2"/>
                </a:solidFill>
                <a:latin typeface="Dagny OT" panose="020B0504020201020104" pitchFamily="34" charset="0"/>
              </a:rPr>
              <a:t>; #309]</a:t>
            </a:r>
          </a:p>
        </p:txBody>
      </p:sp>
    </p:spTree>
    <p:extLst>
      <p:ext uri="{BB962C8B-B14F-4D97-AF65-F5344CB8AC3E}">
        <p14:creationId xmlns:p14="http://schemas.microsoft.com/office/powerpoint/2010/main" val="744637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43B5DB-97CA-4953-809B-479CC47C4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Matrix Operations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CD106E4-1592-41D5-8FCD-1D16DD941C8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 algn="just">
                  <a:lnSpc>
                    <a:spcPct val="120000"/>
                  </a:lnSpc>
                  <a:buNone/>
                </a:pPr>
                <a:r>
                  <a:rPr lang="en-CA" sz="2600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For square matrices, two quantities often end up playing a fundamental role: the </a:t>
                </a:r>
                <a:r>
                  <a:rPr lang="en-CA" sz="2600" b="1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trace</a:t>
                </a:r>
                <a:r>
                  <a:rPr lang="en-CA" sz="2600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 and the </a:t>
                </a:r>
                <a:r>
                  <a:rPr lang="en-CA" sz="2600" b="1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determinant</a:t>
                </a:r>
                <a:r>
                  <a:rPr lang="en-CA" sz="2600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. </a:t>
                </a:r>
              </a:p>
              <a:p>
                <a:pPr algn="just">
                  <a:lnSpc>
                    <a:spcPct val="120000"/>
                  </a:lnSpc>
                </a:pPr>
                <a:endParaRPr lang="en-CA" sz="500" b="1" u="sng" dirty="0">
                  <a:solidFill>
                    <a:srgbClr val="323232"/>
                  </a:solidFill>
                  <a:latin typeface="Dagny OT" panose="020B0504020201020104" pitchFamily="34" charset="0"/>
                </a:endParaRPr>
              </a:p>
              <a:p>
                <a:pPr marL="0" indent="0" algn="just">
                  <a:lnSpc>
                    <a:spcPct val="120000"/>
                  </a:lnSpc>
                  <a:buNone/>
                </a:pPr>
                <a:r>
                  <a:rPr lang="en-CA" sz="2600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The </a:t>
                </a:r>
                <a:r>
                  <a:rPr lang="en-CA" sz="2600" b="1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trace</a:t>
                </a:r>
                <a:r>
                  <a:rPr lang="en-CA" sz="2600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 is the sum of the elements on the main diagonal: </a:t>
                </a:r>
              </a:p>
              <a:p>
                <a:pPr marL="0" indent="0" algn="ctr">
                  <a:lnSpc>
                    <a:spcPct val="120000"/>
                  </a:lnSpc>
                  <a:buNone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CA" sz="2600">
                        <a:latin typeface="Cambria" panose="02040503050406030204" pitchFamily="18" charset="0"/>
                        <a:ea typeface="Cambria" panose="02040503050406030204" pitchFamily="18" charset="0"/>
                      </a:rPr>
                      <m:t>t</m:t>
                    </m:r>
                    <m:r>
                      <m:rPr>
                        <m:nor/>
                      </m:rPr>
                      <a:rPr lang="en-CA" sz="2600" b="0" i="0" smtClean="0">
                        <a:solidFill>
                          <a:srgbClr val="323232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rPr>
                      <m:t>r</m:t>
                    </m:r>
                    <m:d>
                      <m:dPr>
                        <m:begChr m:val="["/>
                        <m:endChr m:val="]"/>
                        <m:ctrlPr>
                          <a:rPr lang="en-CA" sz="2600" b="0" i="1" smtClean="0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CA" sz="2600" b="0" i="1" smtClean="0">
                                <a:solidFill>
                                  <a:srgbClr val="32323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CA" sz="2600" b="0" i="1" smtClean="0">
                                      <a:solidFill>
                                        <a:srgbClr val="32323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2600" b="0" i="1" smtClean="0">
                                      <a:solidFill>
                                        <a:srgbClr val="323232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CA" sz="2600" b="0" i="1" smtClean="0">
                                      <a:solidFill>
                                        <a:srgbClr val="323232"/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CA" sz="2600" b="0" i="1" smtClean="0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CA" sz="2600" i="1">
                                      <a:solidFill>
                                        <a:srgbClr val="32323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2600" i="1">
                                      <a:solidFill>
                                        <a:srgbClr val="323232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CA" sz="2600" b="0" i="1" smtClean="0">
                                      <a:solidFill>
                                        <a:srgbClr val="323232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CA" sz="2600" b="0" i="1" smtClean="0">
                                      <a:solidFill>
                                        <a:srgbClr val="323232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CA" sz="2600" b="0" i="1" smtClean="0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CA" sz="2600" b="0" i="1" smtClean="0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  <m:t>⋱</m:t>
                              </m:r>
                            </m:e>
                            <m:e>
                              <m:r>
                                <a:rPr lang="en-CA" sz="2600" b="0" i="1" smtClean="0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CA" sz="2600" i="1">
                                      <a:solidFill>
                                        <a:srgbClr val="32323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2600" i="1">
                                      <a:solidFill>
                                        <a:srgbClr val="323232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CA" sz="2600" b="0" i="1" smtClean="0">
                                      <a:solidFill>
                                        <a:srgbClr val="323232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CA" sz="2600" i="1">
                                      <a:solidFill>
                                        <a:srgbClr val="323232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CA" sz="2600" b="0" i="1" smtClean="0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CA" sz="2600" i="1">
                                      <a:solidFill>
                                        <a:srgbClr val="32323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2600" i="1">
                                      <a:solidFill>
                                        <a:srgbClr val="323232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CA" sz="2600" b="0" i="1" smtClean="0">
                                      <a:solidFill>
                                        <a:srgbClr val="323232"/>
                                      </a:solidFill>
                                      <a:latin typeface="Cambria Math" panose="02040503050406030204" pitchFamily="18" charset="0"/>
                                    </a:rPr>
                                    <m:t>𝑛𝑛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CA" sz="2600" b="0" i="1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CA" sz="2600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2600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CA" sz="2600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</m:sSub>
                  </m:oMath>
                </a14:m>
                <a:r>
                  <a:rPr lang="en-CA" sz="2600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sz="2600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2600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CA" sz="2600" b="0" i="1" smtClean="0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22</m:t>
                        </m:r>
                      </m:sub>
                    </m:sSub>
                  </m:oMath>
                </a14:m>
                <a:r>
                  <a:rPr lang="en-CA" sz="2600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+ </a:t>
                </a:r>
                <a14:m>
                  <m:oMath xmlns:m="http://schemas.openxmlformats.org/officeDocument/2006/math">
                    <m:r>
                      <a:rPr lang="en-CA" sz="2600" i="1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⋯</m:t>
                    </m:r>
                  </m:oMath>
                </a14:m>
                <a:r>
                  <a:rPr lang="en-CA" sz="2600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sz="2600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2600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CA" sz="2600" b="0" i="1" smtClean="0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𝑛𝑛</m:t>
                        </m:r>
                      </m:sub>
                    </m:sSub>
                  </m:oMath>
                </a14:m>
                <a:endParaRPr lang="en-CA" sz="2600" dirty="0">
                  <a:solidFill>
                    <a:srgbClr val="323232"/>
                  </a:solidFill>
                  <a:latin typeface="Dagny OT" panose="020B05040202010201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CD106E4-1592-41D5-8FCD-1D16DD941C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21" r="-9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39670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43B5DB-97CA-4953-809B-479CC47C4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Matrix Operations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CD106E4-1592-41D5-8FCD-1D16DD941C8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81192" y="2180496"/>
                <a:ext cx="11391733" cy="4140767"/>
              </a:xfrm>
            </p:spPr>
            <p:txBody>
              <a:bodyPr>
                <a:normAutofit lnSpcReduction="10000"/>
              </a:bodyPr>
              <a:lstStyle/>
              <a:p>
                <a:pPr marL="0" indent="0" algn="just">
                  <a:lnSpc>
                    <a:spcPct val="120000"/>
                  </a:lnSpc>
                  <a:buNone/>
                </a:pPr>
                <a:r>
                  <a:rPr lang="en-CA" sz="2600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The </a:t>
                </a:r>
                <a:r>
                  <a:rPr lang="en-CA" sz="2600" b="1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determinant</a:t>
                </a:r>
                <a:r>
                  <a:rPr lang="en-CA" sz="2600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 can be computed recursively. Let </a:t>
                </a:r>
                <a14:m>
                  <m:oMath xmlns:m="http://schemas.openxmlformats.org/officeDocument/2006/math">
                    <m:r>
                      <a:rPr lang="en-CA" sz="2600" i="1" dirty="0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CA" sz="2600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 be </a:t>
                </a:r>
                <a14:m>
                  <m:oMath xmlns:m="http://schemas.openxmlformats.org/officeDocument/2006/math">
                    <m:r>
                      <a:rPr lang="en-CA" sz="2600" i="1" dirty="0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CA" sz="2600" i="1" dirty="0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 × </m:t>
                    </m:r>
                    <m:r>
                      <a:rPr lang="en-CA" sz="2600" i="1" dirty="0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CA" sz="2600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. </a:t>
                </a:r>
              </a:p>
              <a:p>
                <a:pPr marL="837000" lvl="1" indent="-457200" algn="just">
                  <a:lnSpc>
                    <a:spcPct val="120000"/>
                  </a:lnSpc>
                  <a:buFont typeface="+mj-lt"/>
                  <a:buAutoNum type="arabicPeriod"/>
                </a:pPr>
                <a:r>
                  <a:rPr lang="pt-BR" sz="2200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For </a:t>
                </a:r>
                <a14:m>
                  <m:oMath xmlns:m="http://schemas.openxmlformats.org/officeDocument/2006/math">
                    <m:r>
                      <a:rPr lang="pt-BR" sz="2200" i="1" dirty="0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pt-BR" sz="2200" i="1" dirty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 = 1</m:t>
                    </m:r>
                  </m:oMath>
                </a14:m>
                <a:r>
                  <a:rPr lang="pt-BR" sz="2200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,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pt-BR" sz="2200" i="1" dirty="0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det</m:t>
                    </m:r>
                    <m:r>
                      <a:rPr lang="pt-BR" sz="2200" i="1" dirty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⁡[ </m:t>
                    </m:r>
                    <m:r>
                      <a:rPr lang="pt-BR" sz="2200" i="1" dirty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pt-BR" sz="2200" i="1" dirty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 ] = </m:t>
                    </m:r>
                    <m:r>
                      <a:rPr lang="pt-BR" sz="2200" i="1" dirty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pt-BR" sz="2200" i="1" dirty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pt-BR" sz="2200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;</a:t>
                </a:r>
              </a:p>
              <a:p>
                <a:pPr marL="837000" lvl="1" indent="-457200" algn="just">
                  <a:lnSpc>
                    <a:spcPct val="120000"/>
                  </a:lnSpc>
                  <a:buFont typeface="+mj-lt"/>
                  <a:buAutoNum type="arabicPeriod"/>
                </a:pPr>
                <a:r>
                  <a:rPr lang="pt-BR" sz="2200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For </a:t>
                </a:r>
                <a14:m>
                  <m:oMath xmlns:m="http://schemas.openxmlformats.org/officeDocument/2006/math">
                    <m:r>
                      <a:rPr lang="pt-BR" sz="2200" i="1" dirty="0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pt-BR" sz="2200" i="1" dirty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 = 2</m:t>
                    </m:r>
                  </m:oMath>
                </a14:m>
                <a:r>
                  <a:rPr lang="en-CA" sz="2200" b="1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,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CA" sz="2200" b="0" i="0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det</m:t>
                    </m:r>
                    <m:d>
                      <m:dPr>
                        <m:begChr m:val="["/>
                        <m:endChr m:val="]"/>
                        <m:ctrlPr>
                          <a:rPr lang="en-CA" sz="2200" i="1" smtClean="0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CA" sz="2200" i="1">
                                <a:solidFill>
                                  <a:srgbClr val="32323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CA" sz="2200" i="1">
                                      <a:solidFill>
                                        <a:srgbClr val="32323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2200" b="0" i="1">
                                      <a:solidFill>
                                        <a:srgbClr val="323232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CA" sz="2200" b="0" i="0">
                                      <a:solidFill>
                                        <a:srgbClr val="323232"/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CA" sz="2200" i="1">
                                      <a:solidFill>
                                        <a:srgbClr val="32323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2200" b="0" i="1">
                                      <a:solidFill>
                                        <a:srgbClr val="323232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CA" sz="2200" b="0" i="0">
                                      <a:solidFill>
                                        <a:srgbClr val="323232"/>
                                      </a:solidFill>
                                      <a:latin typeface="Cambria Math" panose="02040503050406030204" pitchFamily="18" charset="0"/>
                                    </a:rPr>
                                    <m:t>12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CA" sz="2200" i="1">
                                      <a:solidFill>
                                        <a:srgbClr val="32323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2200" b="0" i="1">
                                      <a:solidFill>
                                        <a:srgbClr val="323232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CA" sz="2200" b="0" i="0">
                                      <a:solidFill>
                                        <a:srgbClr val="323232"/>
                                      </a:solidFill>
                                      <a:latin typeface="Cambria Math" panose="02040503050406030204" pitchFamily="18" charset="0"/>
                                    </a:rPr>
                                    <m:t>21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CA" sz="2200" i="1">
                                      <a:solidFill>
                                        <a:srgbClr val="32323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2200" b="0" i="1">
                                      <a:solidFill>
                                        <a:srgbClr val="323232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CA" sz="2200" b="0" i="0">
                                      <a:solidFill>
                                        <a:srgbClr val="323232"/>
                                      </a:solidFill>
                                      <a:latin typeface="Cambria Math" panose="02040503050406030204" pitchFamily="18" charset="0"/>
                                    </a:rPr>
                                    <m:t>22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CA" sz="2200" b="0" i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CA" sz="2200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2200" b="0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CA" sz="2200" b="0" i="0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</m:sSub>
                    <m:sSub>
                      <m:sSubPr>
                        <m:ctrlPr>
                          <a:rPr lang="en-CA" sz="2200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2200" b="0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CA" sz="2200" b="0" i="0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22</m:t>
                        </m:r>
                      </m:sub>
                    </m:sSub>
                    <m:r>
                      <a:rPr lang="en-CA" sz="2200" b="0" i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CA" sz="2200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2200" b="0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CA" sz="2200" b="0" i="0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  <m:sSub>
                      <m:sSubPr>
                        <m:ctrlPr>
                          <a:rPr lang="en-CA" sz="2200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2200" b="0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CA" sz="2200" b="0" i="0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</m:oMath>
                </a14:m>
                <a:endParaRPr lang="en-CA" sz="2200" dirty="0">
                  <a:solidFill>
                    <a:srgbClr val="323232"/>
                  </a:solidFill>
                  <a:latin typeface="Dagny OT" panose="020B0504020201020104" pitchFamily="34" charset="0"/>
                </a:endParaRPr>
              </a:p>
              <a:p>
                <a:pPr marL="837000" lvl="1" indent="-457200" algn="just">
                  <a:lnSpc>
                    <a:spcPct val="120000"/>
                  </a:lnSpc>
                  <a:buFont typeface="+mj-lt"/>
                  <a:buAutoNum type="arabicPeriod"/>
                </a:pPr>
                <a:r>
                  <a:rPr lang="en-CA" sz="2200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For a general </a:t>
                </a:r>
                <a14:m>
                  <m:oMath xmlns:m="http://schemas.openxmlformats.org/officeDocument/2006/math">
                    <m:r>
                      <a:rPr lang="en-CA" sz="2200" i="1" dirty="0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CA" sz="2200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,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sz="2200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2200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CA" sz="2200" b="0" i="1" smtClean="0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CA" sz="2200" b="0" i="1" smtClean="0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CA" sz="2200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d>
                      <m:dPr>
                        <m:ctrlPr>
                          <a:rPr lang="en-CA" sz="2200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2200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CA" sz="2200" i="1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CA" sz="2200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 be the determinant of the </a:t>
                </a:r>
                <a14:m>
                  <m:oMath xmlns:m="http://schemas.openxmlformats.org/officeDocument/2006/math">
                    <m:r>
                      <a:rPr lang="en-CA" sz="2200" i="1" dirty="0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CA" sz="2200" i="1" dirty="0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CA" sz="2200" i="1" dirty="0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−1)×(</m:t>
                    </m:r>
                    <m:r>
                      <a:rPr lang="en-CA" sz="2200" i="1" dirty="0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CA" sz="2200" i="1" dirty="0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−1)</m:t>
                    </m:r>
                  </m:oMath>
                </a14:m>
                <a:r>
                  <a:rPr lang="en-CA" sz="2200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 matrix obtained by deleting the </a:t>
                </a:r>
                <a14:m>
                  <m:oMath xmlns:m="http://schemas.openxmlformats.org/officeDocument/2006/math">
                    <m:r>
                      <a:rPr lang="en-CA" sz="2200" b="0" i="1" dirty="0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CA" sz="2200" baseline="30000" dirty="0" err="1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th</a:t>
                </a:r>
                <a:r>
                  <a:rPr lang="en-CA" sz="2200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 row and the </a:t>
                </a:r>
                <a14:m>
                  <m:oMath xmlns:m="http://schemas.openxmlformats.org/officeDocument/2006/math">
                    <m:r>
                      <a:rPr lang="en-CA" sz="2200" i="1" dirty="0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CA" sz="2200" baseline="30000" dirty="0" err="1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th</a:t>
                </a:r>
                <a:r>
                  <a:rPr lang="en-CA" sz="2200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 column of </a:t>
                </a:r>
                <a14:m>
                  <m:oMath xmlns:m="http://schemas.openxmlformats.org/officeDocument/2006/math">
                    <m:r>
                      <a:rPr lang="en-CA" sz="2200" i="1" dirty="0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200" b="0" i="0" dirty="0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. </m:t>
                    </m:r>
                  </m:oMath>
                </a14:m>
                <a:r>
                  <a:rPr lang="en-CA" sz="2200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The</a:t>
                </a:r>
                <a:r>
                  <a:rPr lang="en-CA" sz="2200" b="1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 Laplace expansion</a:t>
                </a:r>
                <a:r>
                  <a:rPr lang="en-CA" sz="2200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CA" sz="220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det</m:t>
                    </m:r>
                    <m:r>
                      <a:rPr lang="en-US" sz="2200" b="0" i="0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200" b="0" i="1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CA" sz="2200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 along the first column is</a:t>
                </a:r>
                <a:endParaRPr lang="en-CA" sz="2200" b="0" i="1" dirty="0">
                  <a:solidFill>
                    <a:srgbClr val="323232"/>
                  </a:solidFill>
                  <a:latin typeface="Dagny OT" panose="020B0504020201020104" pitchFamily="34" charset="0"/>
                </a:endParaRPr>
              </a:p>
              <a:p>
                <a:pPr indent="0" algn="ctr">
                  <a:lnSpc>
                    <a:spcPct val="120000"/>
                  </a:lnSpc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CA" sz="2200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p>
                          <m:sSupPr>
                            <m:ctrlPr>
                              <a:rPr lang="en-CA" sz="2200" i="1">
                                <a:solidFill>
                                  <a:srgbClr val="32323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2200" i="1">
                                <a:solidFill>
                                  <a:srgbClr val="32323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(−1)</m:t>
                            </m:r>
                          </m:e>
                          <m:sup>
                            <m:r>
                              <a:rPr lang="en-US" sz="2200" i="1">
                                <a:solidFill>
                                  <a:srgbClr val="32323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CA" sz="2200" i="1">
                                <a:solidFill>
                                  <a:srgbClr val="32323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sup>
                        </m:sSup>
                        <m:r>
                          <a:rPr lang="en-CA" sz="2200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CA" sz="2200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200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CA" sz="2200" i="1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CA" sz="2200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2200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CA" sz="2200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200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,1</m:t>
                        </m:r>
                      </m:sub>
                    </m:sSub>
                    <m:d>
                      <m:dPr>
                        <m:ctrlPr>
                          <a:rPr lang="en-CA" sz="2200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2200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sz="2200" i="1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CA" sz="2200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p>
                          <m:sSupPr>
                            <m:ctrlPr>
                              <a:rPr lang="en-CA" sz="2200" i="1">
                                <a:solidFill>
                                  <a:srgbClr val="32323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2200" i="1">
                                <a:solidFill>
                                  <a:srgbClr val="32323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(−1)</m:t>
                            </m:r>
                          </m:e>
                          <m:sup>
                            <m:r>
                              <a:rPr lang="en-US" sz="2200" i="1">
                                <a:solidFill>
                                  <a:srgbClr val="32323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CA" sz="2200" i="1">
                                <a:solidFill>
                                  <a:srgbClr val="32323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sup>
                        </m:sSup>
                        <m:r>
                          <a:rPr lang="en-CA" sz="2200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CA" sz="2200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CA" sz="2200" i="1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CA" sz="2200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2200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CA" sz="2200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200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,1</m:t>
                        </m:r>
                      </m:sub>
                    </m:sSub>
                    <m:d>
                      <m:dPr>
                        <m:ctrlPr>
                          <a:rPr lang="en-CA" sz="2200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2200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CA" sz="2200" i="1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+ </m:t>
                    </m:r>
                    <m:r>
                      <a:rPr lang="en-CA" sz="2200" i="1">
                        <a:solidFill>
                          <a:srgbClr val="32323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⋯+ </m:t>
                    </m:r>
                    <m:sSup>
                      <m:sSupPr>
                        <m:ctrlPr>
                          <a:rPr lang="en-CA" sz="2200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CA" sz="2200" i="1">
                                <a:solidFill>
                                  <a:srgbClr val="32323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2200" i="1">
                                <a:solidFill>
                                  <a:srgbClr val="32323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e>
                      <m:sup>
                        <m:r>
                          <a:rPr lang="en-CA" sz="2200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  <m:r>
                          <a:rPr lang="en-CA" sz="2200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p>
                    </m:sSup>
                    <m:sSub>
                      <m:sSubPr>
                        <m:ctrlPr>
                          <a:rPr lang="en-CA" sz="2200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2200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CA" sz="2200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CA" sz="2200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CA" sz="2200" i="1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CA" sz="2200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2200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CA" sz="2200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200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,1</m:t>
                        </m:r>
                      </m:sub>
                    </m:sSub>
                    <m:d>
                      <m:dPr>
                        <m:ctrlPr>
                          <a:rPr lang="en-CA" sz="2200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2200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CA" sz="2200" i="1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+ </m:t>
                    </m:r>
                    <m:r>
                      <a:rPr lang="en-CA" sz="2200" i="1">
                        <a:solidFill>
                          <a:srgbClr val="32323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</m:t>
                    </m:r>
                    <m:r>
                      <a:rPr lang="en-US" sz="2200" b="0" i="1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CA" sz="2200" i="1">
                        <a:solidFill>
                          <a:srgbClr val="32323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CA" sz="2200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2200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(−1)</m:t>
                        </m:r>
                      </m:e>
                      <m:sup>
                        <m:r>
                          <a:rPr lang="en-CA" sz="2200" b="0" i="1" smtClean="0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CA" sz="2200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p>
                    </m:sSup>
                    <m:sSub>
                      <m:sSubPr>
                        <m:ctrlPr>
                          <a:rPr lang="en-CA" sz="2200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2200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CA" sz="2200" b="0" i="1" smtClean="0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CA" sz="2200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CA" sz="2200" i="1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CA" sz="2200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2200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CA" sz="2200" b="0" i="1" smtClean="0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200" b="0" i="1" smtClean="0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,1</m:t>
                        </m:r>
                      </m:sub>
                    </m:sSub>
                    <m:d>
                      <m:dPr>
                        <m:ctrlPr>
                          <a:rPr lang="en-CA" sz="2200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2200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</m:oMath>
                </a14:m>
                <a:r>
                  <a:rPr lang="en-CA" sz="2200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CD106E4-1592-41D5-8FCD-1D16DD941C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1192" y="2180496"/>
                <a:ext cx="11391733" cy="4140767"/>
              </a:xfrm>
              <a:blipFill>
                <a:blip r:embed="rId2"/>
                <a:stretch>
                  <a:fillRect l="-891" r="-557" b="-18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94970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43B5DB-97CA-4953-809B-479CC47C4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Matrix Operations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CD106E4-1592-41D5-8FCD-1D16DD941C8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81192" y="2180496"/>
                <a:ext cx="11115508" cy="4140767"/>
              </a:xfrm>
            </p:spPr>
            <p:txBody>
              <a:bodyPr>
                <a:normAutofit fontScale="85000" lnSpcReduction="10000"/>
              </a:bodyPr>
              <a:lstStyle/>
              <a:p>
                <a:pPr marL="0" indent="0" algn="just">
                  <a:lnSpc>
                    <a:spcPct val="120000"/>
                  </a:lnSpc>
                  <a:buNone/>
                </a:pPr>
                <a:r>
                  <a:rPr lang="en-CA" sz="2600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The determinant can be expanded along any row/column without changing its value:</a:t>
                </a:r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CA" i="1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CA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CA" i="1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CA" i="1">
                                      <a:solidFill>
                                        <a:srgbClr val="32323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CA" i="1">
                                        <a:solidFill>
                                          <a:srgbClr val="32323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CA" i="1">
                                        <a:solidFill>
                                          <a:srgbClr val="32323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CA" i="1">
                                        <a:solidFill>
                                          <a:srgbClr val="32323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−2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CA" i="1">
                                        <a:solidFill>
                                          <a:srgbClr val="32323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e>
                                  <m:e>
                                    <m:r>
                                      <a:rPr lang="en-CA" i="1">
                                        <a:solidFill>
                                          <a:srgbClr val="32323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−2</m:t>
                                    </m:r>
                                  </m:e>
                                  <m:e>
                                    <m:r>
                                      <a:rPr lang="en-CA" i="1">
                                        <a:solidFill>
                                          <a:srgbClr val="32323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CA" i="1">
                                        <a:solidFill>
                                          <a:srgbClr val="32323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e>
                                    <m:r>
                                      <a:rPr lang="en-CA" i="1">
                                        <a:solidFill>
                                          <a:srgbClr val="32323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e>
                                  <m:e>
                                    <m:r>
                                      <a:rPr lang="en-CA" i="1">
                                        <a:solidFill>
                                          <a:srgbClr val="32323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</m:d>
                          <m:r>
                            <a:rPr lang="en-CA" i="1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func>
                            <m:funcPr>
                              <m:ctrlPr>
                                <a:rPr lang="en-CA" i="1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CA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  <m:t>1 </m:t>
                              </m:r>
                              <m:r>
                                <a:rPr lang="en-CA" i="1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r>
                                <m:rPr>
                                  <m:sty m:val="p"/>
                                </m:rPr>
                                <a:rPr lang="en-CA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  <m:t>det</m:t>
                              </m:r>
                            </m:fNam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CA" i="1">
                                      <a:solidFill>
                                        <a:srgbClr val="32323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CA" i="1">
                                          <a:solidFill>
                                            <a:srgbClr val="32323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CA" i="1">
                                            <a:solidFill>
                                              <a:srgbClr val="32323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CA" i="1">
                                            <a:solidFill>
                                              <a:srgbClr val="32323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  <m:e>
                                        <m:r>
                                          <a:rPr lang="en-CA" i="1">
                                            <a:solidFill>
                                              <a:srgbClr val="32323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6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CA" i="1">
                                            <a:solidFill>
                                              <a:srgbClr val="32323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8</m:t>
                                        </m:r>
                                      </m:e>
                                      <m:e>
                                        <m:r>
                                          <a:rPr lang="en-CA" i="1">
                                            <a:solidFill>
                                              <a:srgbClr val="32323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  <m:r>
                                <a:rPr lang="en-CA" i="1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  <m:t>−0 ×</m:t>
                              </m:r>
                              <m:func>
                                <m:funcPr>
                                  <m:ctrlPr>
                                    <a:rPr lang="en-CA" i="1">
                                      <a:solidFill>
                                        <a:srgbClr val="32323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CA">
                                      <a:solidFill>
                                        <a:srgbClr val="32323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det</m:t>
                                  </m:r>
                                </m:fName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CA" i="1">
                                          <a:solidFill>
                                            <a:srgbClr val="32323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CA" i="1">
                                              <a:solidFill>
                                                <a:srgbClr val="32323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CA" i="1">
                                                <a:solidFill>
                                                  <a:srgbClr val="323232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4</m:t>
                                            </m:r>
                                          </m:e>
                                          <m:e>
                                            <m:r>
                                              <a:rPr lang="en-CA" i="1">
                                                <a:solidFill>
                                                  <a:srgbClr val="323232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6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CA" i="1">
                                                <a:solidFill>
                                                  <a:srgbClr val="323232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10</m:t>
                                            </m:r>
                                          </m:e>
                                          <m:e>
                                            <m:r>
                                              <a:rPr lang="en-CA" i="1">
                                                <a:solidFill>
                                                  <a:srgbClr val="323232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d>
                                  <m:r>
                                    <a:rPr lang="en-CA" i="1">
                                      <a:solidFill>
                                        <a:srgbClr val="32323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d>
                                    <m:dPr>
                                      <m:ctrlPr>
                                        <a:rPr lang="en-CA" i="1">
                                          <a:solidFill>
                                            <a:srgbClr val="32323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CA" i="1">
                                          <a:solidFill>
                                            <a:srgbClr val="32323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−2</m:t>
                                      </m:r>
                                    </m:e>
                                  </m:d>
                                  <m:r>
                                    <a:rPr lang="en-CA" i="1">
                                      <a:solidFill>
                                        <a:srgbClr val="32323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×</m:t>
                                  </m:r>
                                  <m:func>
                                    <m:funcPr>
                                      <m:ctrlPr>
                                        <a:rPr lang="en-CA" i="1">
                                          <a:solidFill>
                                            <a:srgbClr val="32323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CA">
                                          <a:solidFill>
                                            <a:srgbClr val="32323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det</m:t>
                                      </m:r>
                                    </m:fName>
                                    <m:e>
                                      <m:d>
                                        <m:dPr>
                                          <m:begChr m:val="["/>
                                          <m:endChr m:val="]"/>
                                          <m:ctrlPr>
                                            <a:rPr lang="en-CA" i="1">
                                              <a:solidFill>
                                                <a:srgbClr val="32323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m>
                                            <m:mPr>
                                              <m:mcs>
                                                <m:mc>
                                                  <m:mcPr>
                                                    <m:count m:val="2"/>
                                                    <m:mcJc m:val="center"/>
                                                  </m:mcPr>
                                                </m:mc>
                                              </m:mcs>
                                              <m:ctrlPr>
                                                <a:rPr lang="en-CA" i="1">
                                                  <a:solidFill>
                                                    <a:srgbClr val="323232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mPr>
                                            <m:mr>
                                              <m:e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n-CA" i="1">
                                                    <a:solidFill>
                                                      <a:srgbClr val="323232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4</m:t>
                                                </m:r>
                                              </m:e>
                                              <m:e>
                                                <m:r>
                                                  <a:rPr lang="en-CA" i="1">
                                                    <a:solidFill>
                                                      <a:srgbClr val="323232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−2</m:t>
                                                </m:r>
                                              </m:e>
                                            </m:mr>
                                            <m:mr>
                                              <m:e>
                                                <m:r>
                                                  <a:rPr lang="en-CA" i="1">
                                                    <a:solidFill>
                                                      <a:srgbClr val="323232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10</m:t>
                                                </m:r>
                                              </m:e>
                                              <m:e>
                                                <m:r>
                                                  <a:rPr lang="en-CA" i="1">
                                                    <a:solidFill>
                                                      <a:srgbClr val="323232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8</m:t>
                                                </m:r>
                                              </m:e>
                                            </m:mr>
                                          </m:m>
                                        </m:e>
                                      </m:d>
                                    </m:e>
                                  </m:func>
                                </m:e>
                              </m:func>
                            </m:e>
                          </m:func>
                        </m:e>
                      </m:func>
                      <m:r>
                        <a:rPr lang="en-US" b="0" i="1" smtClean="0">
                          <a:solidFill>
                            <a:srgbClr val="32323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=−152</m:t>
                      </m:r>
                    </m:oMath>
                  </m:oMathPara>
                </a14:m>
                <a:endParaRPr lang="en-CA" dirty="0">
                  <a:solidFill>
                    <a:srgbClr val="323232"/>
                  </a:solidFill>
                  <a:latin typeface="Dagny OT" panose="020B0504020201020104" pitchFamily="34" charset="0"/>
                  <a:ea typeface="Cambria Math" panose="02040503050406030204" pitchFamily="18" charset="0"/>
                </a:endParaRPr>
              </a:p>
              <a:p>
                <a:pPr marL="0" indent="0" algn="ctr">
                  <a:lnSpc>
                    <a:spcPct val="100000"/>
                  </a:lnSpc>
                  <a:buNone/>
                </a:pPr>
                <a:r>
                  <a:rPr lang="en-CA" dirty="0">
                    <a:solidFill>
                      <a:srgbClr val="323232"/>
                    </a:solidFill>
                    <a:latin typeface="Dagny OT" panose="020B0504020201020104" pitchFamily="34" charset="0"/>
                    <a:ea typeface="Cambria Math" panose="02040503050406030204" pitchFamily="18" charset="0"/>
                  </a:rPr>
                  <a:t>or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CA" i="1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CA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CA" i="1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CA" i="1">
                                      <a:solidFill>
                                        <a:srgbClr val="32323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CA" i="1">
                                        <a:solidFill>
                                          <a:srgbClr val="32323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CA" i="1">
                                        <a:solidFill>
                                          <a:srgbClr val="32323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CA" i="1">
                                        <a:solidFill>
                                          <a:srgbClr val="32323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−2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CA" i="1">
                                        <a:solidFill>
                                          <a:srgbClr val="32323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e>
                                  <m:e>
                                    <m:r>
                                      <a:rPr lang="en-CA" i="1">
                                        <a:solidFill>
                                          <a:srgbClr val="32323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−2</m:t>
                                    </m:r>
                                  </m:e>
                                  <m:e>
                                    <m:r>
                                      <a:rPr lang="en-CA" i="1">
                                        <a:solidFill>
                                          <a:srgbClr val="32323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CA" i="1">
                                        <a:solidFill>
                                          <a:srgbClr val="32323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e>
                                    <m:r>
                                      <a:rPr lang="en-CA" i="1">
                                        <a:solidFill>
                                          <a:srgbClr val="32323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e>
                                  <m:e>
                                    <m:r>
                                      <a:rPr lang="en-CA" i="1">
                                        <a:solidFill>
                                          <a:srgbClr val="32323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</m:d>
                          <m:r>
                            <a:rPr lang="en-CA" i="1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func>
                            <m:funcPr>
                              <m:ctrlPr>
                                <a:rPr lang="en-CA" i="1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b="0" i="1" smtClean="0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0" smtClean="0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CA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CA" i="1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r>
                                <m:rPr>
                                  <m:sty m:val="p"/>
                                </m:rPr>
                                <a:rPr lang="en-CA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  <m:t>det</m:t>
                              </m:r>
                            </m:fNam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CA" i="1">
                                      <a:solidFill>
                                        <a:srgbClr val="32323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CA" i="1">
                                          <a:solidFill>
                                            <a:srgbClr val="32323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b="0" i="1" smtClean="0">
                                            <a:solidFill>
                                              <a:srgbClr val="32323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4</m:t>
                                        </m:r>
                                      </m:e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rgbClr val="32323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6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rgbClr val="32323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10</m:t>
                                        </m:r>
                                      </m:e>
                                      <m:e>
                                        <m:r>
                                          <a:rPr lang="en-CA" i="1">
                                            <a:solidFill>
                                              <a:srgbClr val="32323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  <m:r>
                                <a:rPr lang="en-US" b="0" i="1" smtClean="0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  <m:t>+(−2)</m:t>
                              </m:r>
                              <m:r>
                                <a:rPr lang="en-CA" i="1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func>
                                <m:funcPr>
                                  <m:ctrlPr>
                                    <a:rPr lang="en-CA" i="1">
                                      <a:solidFill>
                                        <a:srgbClr val="32323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CA">
                                      <a:solidFill>
                                        <a:srgbClr val="32323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det</m:t>
                                  </m:r>
                                </m:fName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CA" i="1">
                                          <a:solidFill>
                                            <a:srgbClr val="32323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CA" i="1">
                                              <a:solidFill>
                                                <a:srgbClr val="32323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a:rPr lang="en-US" b="0" i="1" smtClean="0">
                                                <a:solidFill>
                                                  <a:srgbClr val="323232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  <m:e>
                                            <m:r>
                                              <a:rPr lang="en-US" b="0" i="1" smtClean="0">
                                                <a:solidFill>
                                                  <a:srgbClr val="323232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−2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CA" i="1">
                                                <a:solidFill>
                                                  <a:srgbClr val="323232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10</m:t>
                                            </m:r>
                                          </m:e>
                                          <m:e>
                                            <m:r>
                                              <a:rPr lang="en-CA" i="1">
                                                <a:solidFill>
                                                  <a:srgbClr val="323232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d>
                                  <m:r>
                                    <a:rPr lang="en-US" b="0" i="1" smtClean="0">
                                      <a:solidFill>
                                        <a:srgbClr val="32323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−8</m:t>
                                  </m:r>
                                  <m:r>
                                    <a:rPr lang="en-CA" i="1">
                                      <a:solidFill>
                                        <a:srgbClr val="32323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×</m:t>
                                  </m:r>
                                  <m:func>
                                    <m:funcPr>
                                      <m:ctrlPr>
                                        <a:rPr lang="en-CA" i="1">
                                          <a:solidFill>
                                            <a:srgbClr val="32323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CA">
                                          <a:solidFill>
                                            <a:srgbClr val="32323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det</m:t>
                                      </m:r>
                                    </m:fName>
                                    <m:e>
                                      <m:d>
                                        <m:dPr>
                                          <m:begChr m:val="["/>
                                          <m:endChr m:val="]"/>
                                          <m:ctrlPr>
                                            <a:rPr lang="en-CA" i="1">
                                              <a:solidFill>
                                                <a:srgbClr val="32323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m>
                                            <m:mPr>
                                              <m:mcs>
                                                <m:mc>
                                                  <m:mcPr>
                                                    <m:count m:val="2"/>
                                                    <m:mcJc m:val="center"/>
                                                  </m:mcPr>
                                                </m:mc>
                                              </m:mcs>
                                              <m:ctrlPr>
                                                <a:rPr lang="en-CA" i="1">
                                                  <a:solidFill>
                                                    <a:srgbClr val="323232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mPr>
                                            <m:mr>
                                              <m:e>
                                                <m:r>
                                                  <a:rPr lang="en-US" b="0" i="1" smtClean="0">
                                                    <a:solidFill>
                                                      <a:srgbClr val="323232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e>
                                              <m:e>
                                                <m:r>
                                                  <a:rPr lang="en-CA" i="1">
                                                    <a:solidFill>
                                                      <a:srgbClr val="323232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−2</m:t>
                                                </m:r>
                                              </m:e>
                                            </m:mr>
                                            <m:mr>
                                              <m:e>
                                                <m:r>
                                                  <a:rPr lang="en-US" b="0" i="1" smtClean="0">
                                                    <a:solidFill>
                                                      <a:srgbClr val="323232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4</m:t>
                                                </m:r>
                                              </m:e>
                                              <m:e>
                                                <m:r>
                                                  <a:rPr lang="en-US" b="0" i="1" smtClean="0">
                                                    <a:solidFill>
                                                      <a:srgbClr val="323232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6</m:t>
                                                </m:r>
                                              </m:e>
                                            </m:mr>
                                          </m:m>
                                        </m:e>
                                      </m:d>
                                    </m:e>
                                  </m:func>
                                </m:e>
                              </m:func>
                            </m:e>
                          </m:func>
                          <m:r>
                            <a:rPr lang="en-US" b="0" i="1" smtClean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=−152</m:t>
                          </m:r>
                        </m:e>
                      </m:func>
                    </m:oMath>
                  </m:oMathPara>
                </a14:m>
                <a:endParaRPr lang="en-CA" dirty="0">
                  <a:solidFill>
                    <a:srgbClr val="323232"/>
                  </a:solidFill>
                  <a:latin typeface="Dagny OT" panose="020B0504020201020104" pitchFamily="34" charset="0"/>
                  <a:ea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:r>
                  <a:rPr lang="en-CA" dirty="0">
                    <a:solidFill>
                      <a:srgbClr val="323232"/>
                    </a:solidFill>
                    <a:latin typeface="Dagny OT" panose="020B0504020201020104" pitchFamily="34" charset="0"/>
                    <a:ea typeface="Cambria Math" panose="02040503050406030204" pitchFamily="18" charset="0"/>
                  </a:rPr>
                  <a:t>and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CA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tr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CA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CA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CA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CA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CA" i="1">
                                        <a:latin typeface="Cambria Math" panose="02040503050406030204" pitchFamily="18" charset="0"/>
                                      </a:rPr>
                                      <m:t>−2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CA" i="1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e>
                                  <m:e>
                                    <m:r>
                                      <a:rPr lang="en-CA" i="1">
                                        <a:latin typeface="Cambria Math" panose="02040503050406030204" pitchFamily="18" charset="0"/>
                                      </a:rPr>
                                      <m:t>−2</m:t>
                                    </m:r>
                                  </m:e>
                                  <m:e>
                                    <m:r>
                                      <a:rPr lang="en-CA" i="1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CA" i="1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e>
                                    <m:r>
                                      <a:rPr lang="en-CA" i="1"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e>
                                  <m:e>
                                    <m:r>
                                      <a:rPr lang="en-CA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</m:d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e>
                          </m:d>
                          <m:r>
                            <a:rPr lang="en-US">
                              <a:latin typeface="Cambria Math" panose="02040503050406030204" pitchFamily="18" charset="0"/>
                            </a:rPr>
                            <m:t>+0</m:t>
                          </m:r>
                        </m:e>
                      </m:func>
                    </m:oMath>
                  </m:oMathPara>
                </a14:m>
                <a:endParaRPr lang="en-CA" dirty="0">
                  <a:solidFill>
                    <a:srgbClr val="323232"/>
                  </a:solidFill>
                  <a:latin typeface="Dagny OT" panose="020B0504020201020104" pitchFamily="34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CD106E4-1592-41D5-8FCD-1D16DD941C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1192" y="2180496"/>
                <a:ext cx="11115508" cy="4140767"/>
              </a:xfrm>
              <a:blipFill>
                <a:blip r:embed="rId2"/>
                <a:stretch>
                  <a:fillRect l="-6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1323702" y="2569028"/>
            <a:ext cx="1593669" cy="335677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691095" y="3966733"/>
            <a:ext cx="599259" cy="988434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813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0D8FE-A69E-4A3F-9707-BDDE23348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Matrix Operations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5578785-2A0F-4199-8F43-91578E88276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0" indent="0" algn="just">
                  <a:lnSpc>
                    <a:spcPct val="100000"/>
                  </a:lnSpc>
                  <a:buNone/>
                </a:pPr>
                <a:r>
                  <a:rPr lang="en-CA" b="0" dirty="0">
                    <a:solidFill>
                      <a:srgbClr val="323232"/>
                    </a:solidFill>
                    <a:latin typeface="Dagny OT" panose="020B0504020201020104" pitchFamily="34" charset="0"/>
                    <a:ea typeface="Cambria Math" panose="02040503050406030204" pitchFamily="18" charset="0"/>
                  </a:rPr>
                  <a:t>The determinant is linked to the </a:t>
                </a:r>
                <a:r>
                  <a:rPr lang="en-CA" b="1" dirty="0">
                    <a:solidFill>
                      <a:srgbClr val="323232"/>
                    </a:solidFill>
                    <a:latin typeface="Dagny OT" panose="020B0504020201020104" pitchFamily="34" charset="0"/>
                    <a:ea typeface="Cambria Math" panose="02040503050406030204" pitchFamily="18" charset="0"/>
                  </a:rPr>
                  <a:t>inverse</a:t>
                </a:r>
                <a:r>
                  <a:rPr lang="en-CA" b="0" dirty="0">
                    <a:solidFill>
                      <a:srgbClr val="323232"/>
                    </a:solidFill>
                    <a:latin typeface="Dagny OT" panose="020B0504020201020104" pitchFamily="34" charset="0"/>
                    <a:ea typeface="Cambria Math" panose="02040503050406030204" pitchFamily="18" charset="0"/>
                  </a:rPr>
                  <a:t> of a matrix.</a:t>
                </a:r>
              </a:p>
              <a:p>
                <a:pPr algn="just">
                  <a:lnSpc>
                    <a:spcPct val="100000"/>
                  </a:lnSpc>
                </a:pPr>
                <a:endParaRPr lang="en-CA" sz="500" dirty="0">
                  <a:solidFill>
                    <a:srgbClr val="323232"/>
                  </a:solidFill>
                  <a:latin typeface="Dagny OT" panose="020B0504020201020104" pitchFamily="34" charset="0"/>
                </a:endParaRPr>
              </a:p>
              <a:p>
                <a:pPr marL="0" indent="0" algn="just">
                  <a:lnSpc>
                    <a:spcPct val="100000"/>
                  </a:lnSpc>
                  <a:buNone/>
                </a:pPr>
                <a:r>
                  <a:rPr lang="en-CA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In number arithmetic every number </a:t>
                </a:r>
                <a14:m>
                  <m:oMath xmlns:m="http://schemas.openxmlformats.org/officeDocument/2006/math">
                    <m:r>
                      <a:rPr lang="en-CA" i="1" dirty="0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CA" i="1" dirty="0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≠0 </m:t>
                    </m:r>
                  </m:oMath>
                </a14:m>
                <a:r>
                  <a:rPr lang="en-CA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has an inverse </a:t>
                </a:r>
                <a14:m>
                  <m:oMath xmlns:m="http://schemas.openxmlformats.org/officeDocument/2006/math">
                    <m:r>
                      <a:rPr lang="en-CA" i="1" dirty="0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CA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 written as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CA" i="1" smtClean="0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b="0" i="1" smtClean="0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CA" b="0" i="1" smtClean="0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CA" i="1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CA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or </a:t>
                </a:r>
                <a14:m>
                  <m:oMath xmlns:m="http://schemas.openxmlformats.org/officeDocument/2006/math">
                    <m:f>
                      <m:fPr>
                        <m:type m:val="skw"/>
                        <m:ctrlPr>
                          <a:rPr lang="en-CA" i="1" smtClean="0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b="0" i="1" smtClean="0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CA" b="0" i="1" smtClean="0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</m:oMath>
                </a14:m>
                <a:r>
                  <a:rPr lang="en-CA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 such that </a:t>
                </a:r>
                <a14:m>
                  <m:oMath xmlns:m="http://schemas.openxmlformats.org/officeDocument/2006/math">
                    <m:r>
                      <a:rPr lang="en-CA" i="1" dirty="0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𝑏𝑎</m:t>
                    </m:r>
                    <m:r>
                      <a:rPr lang="en-CA" i="1" dirty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i="1" dirty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𝑎𝑏</m:t>
                    </m:r>
                    <m:r>
                      <a:rPr lang="en-CA" i="1" dirty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CA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. Similarly a square matrix </a:t>
                </a:r>
                <a14:m>
                  <m:oMath xmlns:m="http://schemas.openxmlformats.org/officeDocument/2006/math">
                    <m:r>
                      <a:rPr lang="en-CA" i="1" dirty="0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CA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 may have an inverse </a:t>
                </a:r>
                <a14:m>
                  <m:oMath xmlns:m="http://schemas.openxmlformats.org/officeDocument/2006/math">
                    <m:r>
                      <a:rPr lang="en-CA" i="1" dirty="0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CA" i="1" dirty="0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CA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b="0" i="1" smtClean="0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CA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CA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 where </a:t>
                </a:r>
                <a14:m>
                  <m:oMath xmlns:m="http://schemas.openxmlformats.org/officeDocument/2006/math">
                    <m:r>
                      <a:rPr lang="en-CA" i="1" dirty="0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𝐴𝐵</m:t>
                    </m:r>
                    <m:r>
                      <a:rPr lang="en-CA" i="1" dirty="0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i="1" dirty="0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𝐵𝐴</m:t>
                    </m:r>
                    <m:r>
                      <a:rPr lang="en-CA" i="1" dirty="0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CA" i="1" dirty="0" smtClean="0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dirty="0" smtClean="0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CA" b="0" i="1" dirty="0" smtClean="0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CA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.</a:t>
                </a:r>
                <a:r>
                  <a:rPr lang="en-CA" b="1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 </a:t>
                </a:r>
              </a:p>
              <a:p>
                <a:pPr marL="0" indent="0" algn="just">
                  <a:lnSpc>
                    <a:spcPct val="100000"/>
                  </a:lnSpc>
                  <a:buNone/>
                </a:pPr>
                <a:endParaRPr lang="en-CA" sz="500" b="1" dirty="0">
                  <a:solidFill>
                    <a:srgbClr val="323232"/>
                  </a:solidFill>
                  <a:latin typeface="Dagny OT" panose="020B0504020201020104" pitchFamily="34" charset="0"/>
                </a:endParaRPr>
              </a:p>
              <a:p>
                <a:pPr marL="0" indent="0" algn="just">
                  <a:lnSpc>
                    <a:spcPct val="100000"/>
                  </a:lnSpc>
                  <a:buNone/>
                </a:pPr>
                <a:r>
                  <a:rPr lang="en-CA" b="1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Miscellaneous:</a:t>
                </a:r>
              </a:p>
              <a:p>
                <a:pPr lvl="1" algn="just">
                  <a:lnSpc>
                    <a:spcPct val="100000"/>
                  </a:lnSpc>
                </a:pPr>
                <a:r>
                  <a:rPr lang="en-CA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Non-square matrices do not possess inverses.</a:t>
                </a:r>
              </a:p>
              <a:p>
                <a:pPr lvl="1" algn="just">
                  <a:lnSpc>
                    <a:spcPct val="100000"/>
                  </a:lnSpc>
                </a:pPr>
                <a:r>
                  <a:rPr lang="en-CA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Not all square matrices have an inverse (only those with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CA" i="1" dirty="0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det</m:t>
                    </m:r>
                    <m:r>
                      <a:rPr lang="en-CA" i="1" dirty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CA" i="1" dirty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CA" i="1" dirty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)≠0</m:t>
                    </m:r>
                  </m:oMath>
                </a14:m>
                <a:r>
                  <a:rPr lang="en-CA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).</a:t>
                </a:r>
              </a:p>
              <a:p>
                <a:pPr lvl="1" algn="just">
                  <a:lnSpc>
                    <a:spcPct val="100000"/>
                  </a:lnSpc>
                </a:pPr>
                <a:r>
                  <a:rPr lang="en-CA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A matrix which has an inverse is said to be </a:t>
                </a:r>
                <a:r>
                  <a:rPr lang="en-CA" b="1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non-singular</a:t>
                </a:r>
                <a:r>
                  <a:rPr lang="en-CA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.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5578785-2A0F-4199-8F43-91578E88276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29" r="-8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13598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BAC66-0602-A540-A91C-66FA321E4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Matrix Operations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DF1CE9A-CB36-4DAD-81A3-BE2FC8E06B2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lnSpc>
                    <a:spcPct val="100000"/>
                  </a:lnSpc>
                  <a:buNone/>
                </a:pPr>
                <a:r>
                  <a:rPr lang="en-CA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CA" i="1" dirty="0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𝑎𝑑</m:t>
                    </m:r>
                    <m:r>
                      <a:rPr lang="en-CA" i="1" dirty="0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CA" i="1" dirty="0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𝑏𝑐</m:t>
                    </m:r>
                    <m:r>
                      <a:rPr lang="en-CA" i="1" dirty="0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≠0</m:t>
                    </m:r>
                  </m:oMath>
                </a14:m>
                <a:r>
                  <a:rPr lang="en-CA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 then the matrix </a:t>
                </a:r>
                <a14:m>
                  <m:oMath xmlns:m="http://schemas.openxmlformats.org/officeDocument/2006/math">
                    <m:r>
                      <a:rPr lang="en-CA" b="0" i="1" dirty="0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CA" i="1" dirty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CA" i="1" smtClean="0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CA" i="1" smtClean="0">
                                <a:solidFill>
                                  <a:srgbClr val="32323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CA" i="1" smtClean="0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e>
                              <m:r>
                                <a:rPr lang="en-CA" b="0" i="1" smtClean="0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mr>
                          <m:mr>
                            <m:e>
                              <m:r>
                                <a:rPr lang="en-CA" i="1" smtClean="0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e>
                              <m:r>
                                <a:rPr lang="en-CA" i="1" smtClean="0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</m:mr>
                        </m:m>
                      </m:e>
                    </m:d>
                    <m:r>
                      <a:rPr lang="en-CA" b="0" i="1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CA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has a (unique) inverse:</a:t>
                </a:r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CA" i="1" smtClean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b="0" i="1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CA" b="0" i="1" smtClean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CA" b="0" i="1" smtClean="0">
                          <a:solidFill>
                            <a:srgbClr val="323232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CA" i="1" smtClean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b="0" i="1" smtClean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CA" b="0" i="1" smtClean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  <m:t>𝑎𝑑</m:t>
                          </m:r>
                          <m:r>
                            <a:rPr lang="en-CA" b="0" i="1" smtClean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CA" b="0" i="1" smtClean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  <m:t>𝑏𝑐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CA" i="1" smtClean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i="1" smtClean="0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CA" b="0" i="1" smtClean="0">
                                    <a:solidFill>
                                      <a:srgbClr val="323232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e>
                                <m:r>
                                  <a:rPr lang="en-CA" b="0" i="1" smtClean="0">
                                    <a:solidFill>
                                      <a:srgbClr val="323232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CA" b="0" i="1" smtClean="0">
                                    <a:solidFill>
                                      <a:srgbClr val="323232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b="0" i="1" smtClean="0">
                                    <a:solidFill>
                                      <a:srgbClr val="323232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CA" b="0" i="1" smtClean="0">
                                    <a:solidFill>
                                      <a:srgbClr val="323232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e>
                                <m:r>
                                  <a:rPr lang="en-CA" b="0" i="1" smtClean="0">
                                    <a:solidFill>
                                      <a:srgbClr val="323232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dirty="0">
                  <a:solidFill>
                    <a:srgbClr val="323232"/>
                  </a:solidFill>
                  <a:latin typeface="Dagny OT" panose="020B0504020201020104" pitchFamily="34" charset="0"/>
                </a:endParaRPr>
              </a:p>
              <a:p>
                <a:pPr algn="just">
                  <a:lnSpc>
                    <a:spcPct val="100000"/>
                  </a:lnSpc>
                </a:pPr>
                <a:endParaRPr lang="en-CA" sz="1000" dirty="0">
                  <a:solidFill>
                    <a:srgbClr val="323232"/>
                  </a:solidFill>
                  <a:latin typeface="Dagny OT" panose="020B0504020201020104" pitchFamily="34" charset="0"/>
                </a:endParaRPr>
              </a:p>
              <a:p>
                <a:pPr marL="0" indent="0" algn="just">
                  <a:lnSpc>
                    <a:spcPct val="100000"/>
                  </a:lnSpc>
                  <a:buNone/>
                </a:pPr>
                <a:r>
                  <a:rPr lang="en-CA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For </a:t>
                </a:r>
                <a14:m>
                  <m:oMath xmlns:m="http://schemas.openxmlformats.org/officeDocument/2006/math">
                    <m:r>
                      <a:rPr lang="en-CA" b="0" i="1" dirty="0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CA" b="0" i="1" dirty="0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&gt;2</m:t>
                    </m:r>
                  </m:oMath>
                </a14:m>
                <a:r>
                  <a:rPr lang="en-CA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, other computation methods exist, such as </a:t>
                </a:r>
                <a:r>
                  <a:rPr lang="en-CA" b="1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Gaussian elimination:</a:t>
                </a:r>
                <a:r>
                  <a:rPr lang="en-CA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 if a sequence of row operations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b="0" i="1" dirty="0" smtClean="0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dirty="0" smtClean="0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𝑦𝑅</m:t>
                        </m:r>
                      </m:e>
                      <m:sub>
                        <m:r>
                          <a:rPr lang="en-CA" b="0" i="1" dirty="0" smtClean="0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CA" b="0" i="1" dirty="0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CA" b="0" i="1" dirty="0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sSub>
                      <m:sSubPr>
                        <m:ctrlPr>
                          <a:rPr lang="en-CA" i="1" dirty="0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 dirty="0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CA" b="0" i="1" dirty="0" smtClean="0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CA" i="1" dirty="0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CA" i="1" dirty="0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 dirty="0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CA" i="1" dirty="0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CA" b="0" i="1" dirty="0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CA" i="1" dirty="0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 dirty="0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CA" i="1" dirty="0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CA" i="1" dirty="0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↔</m:t>
                    </m:r>
                    <m:sSub>
                      <m:sSubPr>
                        <m:ctrlPr>
                          <a:rPr lang="en-CA" i="1" dirty="0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 dirty="0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CA" i="1" dirty="0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CA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) applied to a square matrix </a:t>
                </a:r>
                <a14:m>
                  <m:oMath xmlns:m="http://schemas.openxmlformats.org/officeDocument/2006/math">
                    <m:r>
                      <a:rPr lang="en-CA" b="0" i="1" dirty="0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CA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 reduce it to the identity matrix </a:t>
                </a:r>
                <a14:m>
                  <m:oMath xmlns:m="http://schemas.openxmlformats.org/officeDocument/2006/math">
                    <m:r>
                      <a:rPr lang="en-CA" b="0" i="1" dirty="0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CA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 of the same size, then the same sequence of operations applied to </a:t>
                </a:r>
                <a14:m>
                  <m:oMath xmlns:m="http://schemas.openxmlformats.org/officeDocument/2006/math">
                    <m:r>
                      <a:rPr lang="en-CA" b="0" i="1" dirty="0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CA" b="0" i="1" dirty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CA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reduces it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CA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CA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CA" dirty="0">
                    <a:solidFill>
                      <a:srgbClr val="323232"/>
                    </a:solidFill>
                    <a:latin typeface="Dagny OT" panose="020B0504020201020104" pitchFamily="34" charset="0"/>
                  </a:rPr>
                  <a:t>.</a:t>
                </a:r>
                <a:endParaRPr lang="en-CA" b="1" u="sng" dirty="0">
                  <a:solidFill>
                    <a:srgbClr val="323232"/>
                  </a:solidFill>
                  <a:latin typeface="Dagny OT" panose="020B05040202010201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DF1CE9A-CB36-4DAD-81A3-BE2FC8E06B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806" r="-8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95212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F78490-3D64-1544-AAE9-6059EFE61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Matrix Operations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2047F38-0074-4407-B95C-3309D5925A7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7500" lnSpcReduction="20000"/>
              </a:bodyPr>
              <a:lstStyle/>
              <a:p>
                <a:pPr marL="0" indent="0" algn="just">
                  <a:lnSpc>
                    <a:spcPct val="110000"/>
                  </a:lnSpc>
                  <a:buNone/>
                </a:pPr>
                <a:r>
                  <a:rPr lang="en-CA" sz="2800" dirty="0">
                    <a:solidFill>
                      <a:srgbClr val="323232"/>
                    </a:solidFill>
                  </a:rPr>
                  <a:t>If we cannot reduce </a:t>
                </a:r>
                <a14:m>
                  <m:oMath xmlns:m="http://schemas.openxmlformats.org/officeDocument/2006/math">
                    <m:r>
                      <a:rPr lang="en-CA" sz="2800" i="1" dirty="0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CA" sz="2800" dirty="0">
                    <a:solidFill>
                      <a:srgbClr val="323232"/>
                    </a:solidFill>
                  </a:rPr>
                  <a:t> to </a:t>
                </a:r>
                <a14:m>
                  <m:oMath xmlns:m="http://schemas.openxmlformats.org/officeDocument/2006/math">
                    <m:r>
                      <a:rPr lang="en-CA" sz="2800" b="0" i="1" dirty="0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CA" sz="2800" i="1" dirty="0">
                    <a:solidFill>
                      <a:srgbClr val="323232"/>
                    </a:solidFill>
                  </a:rPr>
                  <a:t> </a:t>
                </a:r>
                <a:r>
                  <a:rPr lang="en-CA" sz="2800" dirty="0">
                    <a:solidFill>
                      <a:srgbClr val="323232"/>
                    </a:solidFill>
                  </a:rPr>
                  <a:t>then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CA" sz="2800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2800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CA" sz="2800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CA" sz="2800" dirty="0">
                    <a:solidFill>
                      <a:srgbClr val="323232"/>
                    </a:solidFill>
                  </a:rPr>
                  <a:t> does not exist. This will become evident by the appearance of a row of zeros. There is no unique route from </a:t>
                </a:r>
                <a14:m>
                  <m:oMath xmlns:m="http://schemas.openxmlformats.org/officeDocument/2006/math">
                    <m:r>
                      <a:rPr lang="en-CA" sz="2800" b="0" i="1" dirty="0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CA" sz="2800" dirty="0">
                    <a:solidFill>
                      <a:srgbClr val="323232"/>
                    </a:solidFill>
                  </a:rPr>
                  <a:t> to </a:t>
                </a:r>
                <a14:m>
                  <m:oMath xmlns:m="http://schemas.openxmlformats.org/officeDocument/2006/math">
                    <m:r>
                      <a:rPr lang="en-CA" sz="2800" b="0" i="1" dirty="0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CA" sz="2800" dirty="0">
                    <a:solidFill>
                      <a:srgbClr val="323232"/>
                    </a:solidFill>
                  </a:rPr>
                  <a:t> and it is experience which selects the optimal route. </a:t>
                </a:r>
              </a:p>
              <a:p>
                <a:pPr algn="just">
                  <a:lnSpc>
                    <a:spcPct val="110000"/>
                  </a:lnSpc>
                </a:pPr>
                <a:endParaRPr lang="en-CA" sz="600" dirty="0">
                  <a:solidFill>
                    <a:srgbClr val="323232"/>
                  </a:solidFill>
                </a:endParaRPr>
              </a:p>
              <a:p>
                <a:pPr marL="0" indent="0" algn="just">
                  <a:lnSpc>
                    <a:spcPct val="110000"/>
                  </a:lnSpc>
                  <a:buNone/>
                </a:pPr>
                <a:r>
                  <a:rPr lang="en-CA" sz="2800" dirty="0">
                    <a:solidFill>
                      <a:srgbClr val="323232"/>
                    </a:solidFill>
                  </a:rPr>
                  <a:t>It is more efficient to do the two reductions simultaneously;</a:t>
                </a:r>
              </a:p>
              <a:p>
                <a:pPr marL="0" indent="0" algn="just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CA" sz="2800" b="0" i="1" smtClean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2800" b="0" i="1" smtClean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e>
                          <m:r>
                            <a:rPr lang="en-CA" sz="2800" b="0" i="1" smtClean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</m:d>
                      <m:r>
                        <a:rPr lang="en-CA" sz="2800" b="0" i="0" smtClean="0">
                          <a:solidFill>
                            <a:srgbClr val="32323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CA" sz="2800" i="1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2800" i="1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CA" sz="2800">
                                    <a:solidFill>
                                      <a:srgbClr val="323232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CA" sz="2800">
                                    <a:solidFill>
                                      <a:srgbClr val="323232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CA" sz="2800">
                                    <a:solidFill>
                                      <a:srgbClr val="323232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2800">
                                    <a:solidFill>
                                      <a:srgbClr val="323232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CA" sz="2800">
                                    <a:solidFill>
                                      <a:srgbClr val="323232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CA" sz="2800">
                                    <a:solidFill>
                                      <a:srgbClr val="323232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2800">
                                    <a:solidFill>
                                      <a:srgbClr val="323232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CA" sz="2800">
                                    <a:solidFill>
                                      <a:srgbClr val="323232"/>
                                    </a:solidFill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e>
                              <m:e>
                                <m:r>
                                  <a:rPr lang="en-CA" sz="2800">
                                    <a:solidFill>
                                      <a:srgbClr val="323232"/>
                                    </a:solidFill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e>
                            </m:mr>
                          </m:m>
                        </m:e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2800" i="1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CA" sz="2800">
                                    <a:solidFill>
                                      <a:srgbClr val="323232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CA" sz="2800">
                                    <a:solidFill>
                                      <a:srgbClr val="323232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sz="2800">
                                    <a:solidFill>
                                      <a:srgbClr val="323232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2800">
                                    <a:solidFill>
                                      <a:srgbClr val="323232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sz="2800">
                                    <a:solidFill>
                                      <a:srgbClr val="323232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CA" sz="2800">
                                    <a:solidFill>
                                      <a:srgbClr val="323232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2800">
                                    <a:solidFill>
                                      <a:srgbClr val="323232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sz="2800">
                                    <a:solidFill>
                                      <a:srgbClr val="323232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sz="2800">
                                    <a:solidFill>
                                      <a:srgbClr val="323232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groupChr>
                        <m:groupChrPr>
                          <m:chr m:val="⇒"/>
                          <m:vertJc m:val="bot"/>
                          <m:ctrlPr>
                            <a:rPr lang="en-CA" sz="2800" i="1" smtClean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eqArr>
                            <m:eqArrPr>
                              <m:ctrlPr>
                                <a:rPr lang="en-CA" sz="2800" i="1" smtClean="0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CA" sz="2800" i="1" smtClean="0">
                                      <a:solidFill>
                                        <a:srgbClr val="32323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2800" b="0" i="1" smtClean="0">
                                      <a:solidFill>
                                        <a:srgbClr val="323232"/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CA" sz="2800" b="0" i="1" smtClean="0">
                                      <a:solidFill>
                                        <a:srgbClr val="323232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m:rPr>
                                  <m:brk m:alnAt="2"/>
                                </m:rPr>
                                <a:rPr lang="en-CA" sz="2800" b="0" i="1" smtClean="0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CA" sz="2800" b="0" i="1" smtClean="0">
                                      <a:solidFill>
                                        <a:srgbClr val="32323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2800" b="0" i="1" smtClean="0">
                                      <a:solidFill>
                                        <a:srgbClr val="323232"/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CA" sz="2800" b="0" i="1" smtClean="0">
                                      <a:solidFill>
                                        <a:srgbClr val="323232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CA" sz="2800" b="0" i="1" smtClean="0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  <m:sSub>
                                <m:sSubPr>
                                  <m:ctrlPr>
                                    <a:rPr lang="en-CA" sz="2800" i="1">
                                      <a:solidFill>
                                        <a:srgbClr val="32323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2800" i="1">
                                      <a:solidFill>
                                        <a:srgbClr val="323232"/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CA" sz="2800" i="1">
                                      <a:solidFill>
                                        <a:srgbClr val="323232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CA" sz="2800" b="0" i="1" smtClean="0">
                                      <a:solidFill>
                                        <a:srgbClr val="32323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2800" b="0" i="1" smtClean="0">
                                      <a:solidFill>
                                        <a:srgbClr val="323232"/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CA" sz="2800" b="0" i="1" smtClean="0">
                                      <a:solidFill>
                                        <a:srgbClr val="323232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n-CA" sz="2800" b="0" i="1" smtClean="0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CA" sz="2800" b="0" i="1" smtClean="0">
                                      <a:solidFill>
                                        <a:srgbClr val="32323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2800" b="0" i="1" smtClean="0">
                                      <a:solidFill>
                                        <a:srgbClr val="323232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CA" sz="2800" b="0" i="1" smtClean="0">
                                      <a:solidFill>
                                        <a:srgbClr val="323232"/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CA" sz="2800" b="0" i="1" smtClean="0">
                                      <a:solidFill>
                                        <a:srgbClr val="323232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CA" sz="2800" i="1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  <m:sSub>
                                <m:sSubPr>
                                  <m:ctrlPr>
                                    <a:rPr lang="en-CA" sz="2800" i="1">
                                      <a:solidFill>
                                        <a:srgbClr val="32323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2800" i="1">
                                      <a:solidFill>
                                        <a:srgbClr val="323232"/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rgbClr val="323232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eqArr>
                        </m:e>
                      </m:groupChr>
                      <m:d>
                        <m:dPr>
                          <m:begChr m:val="["/>
                          <m:endChr m:val="]"/>
                          <m:ctrlPr>
                            <a:rPr lang="en-CA" sz="2800" i="1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2800" i="1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CA" sz="2800" i="1">
                                    <a:solidFill>
                                      <a:srgbClr val="323232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CA" sz="2800" i="1">
                                    <a:solidFill>
                                      <a:srgbClr val="323232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CA" sz="2800" i="1">
                                    <a:solidFill>
                                      <a:srgbClr val="323232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2800" i="1">
                                    <a:solidFill>
                                      <a:srgbClr val="323232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sz="2800" i="1">
                                    <a:solidFill>
                                      <a:srgbClr val="323232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CA" sz="2800" i="1">
                                    <a:solidFill>
                                      <a:srgbClr val="323232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2800" i="1">
                                    <a:solidFill>
                                      <a:srgbClr val="323232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sz="2800" i="1">
                                    <a:solidFill>
                                      <a:srgbClr val="323232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CA" sz="2800" i="1">
                                    <a:solidFill>
                                      <a:srgbClr val="323232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2800" i="1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CA" sz="2800" i="1">
                                    <a:solidFill>
                                      <a:srgbClr val="323232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CA" sz="2800" i="1">
                                    <a:solidFill>
                                      <a:srgbClr val="323232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sz="2800" i="1">
                                    <a:solidFill>
                                      <a:srgbClr val="323232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2800" i="1">
                                    <a:solidFill>
                                      <a:srgbClr val="323232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CA" sz="2800" i="1">
                                    <a:solidFill>
                                      <a:srgbClr val="323232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CA" sz="2800" i="1">
                                    <a:solidFill>
                                      <a:srgbClr val="323232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2800" i="1">
                                    <a:solidFill>
                                      <a:srgbClr val="323232"/>
                                    </a:solidFill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</m:e>
                              <m:e>
                                <m:r>
                                  <a:rPr lang="en-CA" sz="2800" i="1">
                                    <a:solidFill>
                                      <a:srgbClr val="323232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sz="2800" i="1">
                                    <a:solidFill>
                                      <a:srgbClr val="323232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800" i="1" dirty="0">
                  <a:solidFill>
                    <a:srgbClr val="323232"/>
                  </a:solidFill>
                  <a:latin typeface="Cambria Math" panose="02040503050406030204" pitchFamily="18" charset="0"/>
                </a:endParaRPr>
              </a:p>
              <a:p>
                <a:pPr marL="0" indent="0" algn="just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groupChr>
                        <m:groupChrPr>
                          <m:chr m:val="⇒"/>
                          <m:vertJc m:val="bot"/>
                          <m:ctrlPr>
                            <a:rPr lang="en-CA" sz="2800" i="1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eqArr>
                            <m:eqArrPr>
                              <m:ctrlPr>
                                <a:rPr lang="en-CA" sz="2800" i="1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CA" sz="2800" i="1">
                                      <a:solidFill>
                                        <a:srgbClr val="32323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2800" i="1">
                                      <a:solidFill>
                                        <a:srgbClr val="323232"/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CA" sz="2800" i="1">
                                      <a:solidFill>
                                        <a:srgbClr val="323232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CA" sz="2800" i="1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  <m:t>−3</m:t>
                              </m:r>
                              <m:sSub>
                                <m:sSubPr>
                                  <m:ctrlPr>
                                    <a:rPr lang="en-CA" sz="2800" i="1">
                                      <a:solidFill>
                                        <a:srgbClr val="32323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2800" i="1">
                                      <a:solidFill>
                                        <a:srgbClr val="323232"/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CA" sz="2800" i="1">
                                      <a:solidFill>
                                        <a:srgbClr val="323232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CA" sz="2800" i="1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  <m:sSub>
                                <m:sSubPr>
                                  <m:ctrlPr>
                                    <a:rPr lang="en-CA" sz="2800" i="1">
                                      <a:solidFill>
                                        <a:srgbClr val="32323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2800" i="1">
                                      <a:solidFill>
                                        <a:srgbClr val="323232"/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rgbClr val="323232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CA" sz="2800" i="1">
                                      <a:solidFill>
                                        <a:srgbClr val="32323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2800" i="1">
                                      <a:solidFill>
                                        <a:srgbClr val="323232"/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CA" sz="2800" i="1">
                                      <a:solidFill>
                                        <a:srgbClr val="323232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n-CA" sz="2800" i="1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CA" sz="2800" i="1">
                                      <a:solidFill>
                                        <a:srgbClr val="32323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2800" i="1">
                                      <a:solidFill>
                                        <a:srgbClr val="323232"/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rgbClr val="323232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CA" sz="2800" i="1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  <m:sSub>
                                <m:sSubPr>
                                  <m:ctrlPr>
                                    <a:rPr lang="en-CA" sz="2800" i="1">
                                      <a:solidFill>
                                        <a:srgbClr val="32323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2800" i="1">
                                      <a:solidFill>
                                        <a:srgbClr val="323232"/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rgbClr val="323232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eqArr>
                        </m:e>
                      </m:groupChr>
                      <m:d>
                        <m:dPr>
                          <m:begChr m:val="["/>
                          <m:endChr m:val="]"/>
                          <m:ctrlPr>
                            <a:rPr lang="en-CA" sz="2800" i="1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2800" i="1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CA" sz="2800" i="1">
                                    <a:solidFill>
                                      <a:srgbClr val="323232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CA" sz="2800" i="1">
                                    <a:solidFill>
                                      <a:srgbClr val="323232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800" b="0" i="1" smtClean="0">
                                    <a:solidFill>
                                      <a:srgbClr val="323232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2800" i="1">
                                    <a:solidFill>
                                      <a:srgbClr val="323232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sz="2800" i="1">
                                    <a:solidFill>
                                      <a:srgbClr val="323232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CA" sz="2800" i="1">
                                    <a:solidFill>
                                      <a:srgbClr val="323232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2800" i="1">
                                    <a:solidFill>
                                      <a:srgbClr val="323232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sz="2800" i="1">
                                    <a:solidFill>
                                      <a:srgbClr val="323232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sz="2800" i="1">
                                    <a:solidFill>
                                      <a:srgbClr val="323232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2800" i="1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800" b="0" i="1" smtClean="0">
                                    <a:solidFill>
                                      <a:srgbClr val="323232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US" sz="2800" b="0" i="1" smtClean="0">
                                    <a:solidFill>
                                      <a:srgbClr val="323232"/>
                                    </a:solidFill>
                                    <a:latin typeface="Cambria Math" panose="02040503050406030204" pitchFamily="18" charset="0"/>
                                  </a:rPr>
                                  <m:t>−3</m:t>
                                </m:r>
                              </m:e>
                              <m:e>
                                <m:r>
                                  <a:rPr lang="en-US" sz="2800" b="0" i="1" smtClean="0">
                                    <a:solidFill>
                                      <a:srgbClr val="323232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2800" i="1">
                                    <a:solidFill>
                                      <a:srgbClr val="323232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CA" sz="2800" i="1">
                                    <a:solidFill>
                                      <a:srgbClr val="323232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CA" sz="2800" i="1">
                                    <a:solidFill>
                                      <a:srgbClr val="323232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2800" i="1">
                                    <a:solidFill>
                                      <a:srgbClr val="323232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CA" sz="2800" i="1">
                                    <a:solidFill>
                                      <a:srgbClr val="323232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CA" sz="2800" i="1">
                                    <a:solidFill>
                                      <a:srgbClr val="323232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groupChr>
                        <m:groupChrPr>
                          <m:chr m:val="⇒"/>
                          <m:vertJc m:val="bot"/>
                          <m:ctrlPr>
                            <a:rPr lang="en-CA" sz="2800" i="1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sSub>
                            <m:sSubPr>
                              <m:ctrlPr>
                                <a:rPr lang="en-CA" sz="2800" i="1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2800" i="1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CA" sz="2800" i="1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CA" sz="2800" i="1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CA" sz="2800" i="1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CA" sz="2800" i="1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sSub>
                            <m:sSubPr>
                              <m:ctrlPr>
                                <a:rPr lang="en-CA" sz="2800" i="1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2800" i="1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groupChr>
                      <m:d>
                        <m:dPr>
                          <m:begChr m:val="["/>
                          <m:endChr m:val="]"/>
                          <m:ctrlPr>
                            <a:rPr lang="en-CA" sz="2800" i="1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2800" i="1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CA" sz="2800" i="1">
                                    <a:solidFill>
                                      <a:srgbClr val="323232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CA" sz="2800" i="1">
                                    <a:solidFill>
                                      <a:srgbClr val="323232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800" b="0" i="1" smtClean="0">
                                    <a:solidFill>
                                      <a:srgbClr val="323232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2800" i="1">
                                    <a:solidFill>
                                      <a:srgbClr val="323232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sz="2800" i="1">
                                    <a:solidFill>
                                      <a:srgbClr val="323232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CA" sz="2800" i="1">
                                    <a:solidFill>
                                      <a:srgbClr val="323232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2800" i="1">
                                    <a:solidFill>
                                      <a:srgbClr val="323232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sz="2800" i="1">
                                    <a:solidFill>
                                      <a:srgbClr val="323232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sz="2800" i="1">
                                    <a:solidFill>
                                      <a:srgbClr val="323232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2800" i="1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800" b="0" i="1" smtClean="0">
                                    <a:solidFill>
                                      <a:srgbClr val="323232"/>
                                    </a:solidFill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e>
                              <m:e>
                                <m:r>
                                  <a:rPr lang="en-US" sz="2800" b="0" i="1" smtClean="0">
                                    <a:solidFill>
                                      <a:srgbClr val="323232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800" b="0" i="1" smtClean="0">
                                    <a:solidFill>
                                      <a:srgbClr val="323232"/>
                                    </a:solidFill>
                                    <a:latin typeface="Cambria Math" panose="02040503050406030204" pitchFamily="18" charset="0"/>
                                  </a:rPr>
                                  <m:t>−3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2800" i="1">
                                    <a:solidFill>
                                      <a:srgbClr val="323232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CA" sz="2800" i="1">
                                    <a:solidFill>
                                      <a:srgbClr val="323232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CA" sz="2800" i="1">
                                    <a:solidFill>
                                      <a:srgbClr val="323232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2800" i="1">
                                    <a:solidFill>
                                      <a:srgbClr val="323232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CA" sz="2800" i="1">
                                    <a:solidFill>
                                      <a:srgbClr val="323232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CA" sz="2800" i="1">
                                    <a:solidFill>
                                      <a:srgbClr val="323232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CA" sz="2800" i="1">
                          <a:solidFill>
                            <a:srgbClr val="323232"/>
                          </a:solidFill>
                          <a:latin typeface="Cambria Math" panose="02040503050406030204" pitchFamily="18" charset="0"/>
                        </a:rPr>
                        <m:t>=[</m:t>
                      </m:r>
                      <m:r>
                        <a:rPr lang="en-CA" sz="2800" i="1">
                          <a:solidFill>
                            <a:srgbClr val="323232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sSup>
                        <m:sSupPr>
                          <m:ctrlPr>
                            <a:rPr lang="en-CA" sz="2800" i="1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2800" b="0" i="1" smtClean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CA" sz="2800" i="1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CA" sz="2800" i="1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CA" sz="2800" b="0" i="1" smtClean="0">
                          <a:solidFill>
                            <a:srgbClr val="323232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CA" sz="2800" dirty="0">
                  <a:solidFill>
                    <a:srgbClr val="323232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2047F38-0074-4407-B95C-3309D5925A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90" r="-6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57594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In R, construct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en-US" dirty="0"/>
                  <a:t> square matrices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 and compute the following: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𝐵𝐶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𝐶𝐵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𝐶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dirty="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dirty="0" smtClean="0">
                        <a:latin typeface="Cambria Math" panose="02040503050406030204" pitchFamily="18" charset="0"/>
                      </a:rPr>
                      <m:t>tr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), </m:t>
                    </m:r>
                    <m:r>
                      <m:rPr>
                        <m:sty m:val="p"/>
                      </m:rPr>
                      <a:rPr lang="en-US" i="0" dirty="0" err="1" smtClean="0">
                        <a:latin typeface="Cambria Math" panose="02040503050406030204" pitchFamily="18" charset="0"/>
                      </a:rPr>
                      <m:t>tr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(3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), </m:t>
                    </m:r>
                    <m:r>
                      <m:rPr>
                        <m:sty m:val="p"/>
                      </m:rPr>
                      <a:rPr lang="en-US" i="0" dirty="0" err="1" smtClean="0">
                        <a:latin typeface="Cambria Math" panose="02040503050406030204" pitchFamily="18" charset="0"/>
                      </a:rPr>
                      <m:t>tr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), </m:t>
                    </m:r>
                    <m:r>
                      <m:rPr>
                        <m:sty m:val="p"/>
                      </m:rPr>
                      <a:rPr lang="en-US" i="0" dirty="0" err="1" smtClean="0">
                        <a:latin typeface="Cambria Math" panose="02040503050406030204" pitchFamily="18" charset="0"/>
                      </a:rPr>
                      <m:t>tr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(−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), </m:t>
                    </m:r>
                    <m:r>
                      <m:rPr>
                        <m:sty m:val="p"/>
                      </m:rPr>
                      <a:rPr lang="en-US" i="0" dirty="0" err="1" smtClean="0">
                        <a:latin typeface="Cambria Math" panose="02040503050406030204" pitchFamily="18" charset="0"/>
                      </a:rPr>
                      <m:t>tr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(3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 dirty="0" smtClean="0">
                        <a:latin typeface="Cambria Math" panose="02040503050406030204" pitchFamily="18" charset="0"/>
                      </a:rPr>
                      <m:t>det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), </m:t>
                    </m:r>
                    <m:r>
                      <m:rPr>
                        <m:sty m:val="p"/>
                      </m:rPr>
                      <a:rPr lang="en-US" i="1" dirty="0" err="1" smtClean="0">
                        <a:latin typeface="Cambria Math" panose="02040503050406030204" pitchFamily="18" charset="0"/>
                      </a:rPr>
                      <m:t>det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⁡(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dirty="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  <m:r>
                      <a:rPr lang="en-US" i="1" dirty="0" smtClean="0">
                        <a:latin typeface="Cambria Math" panose="02040503050406030204" pitchFamily="18" charset="0"/>
                      </a:rPr>
                      <m:t>), </m:t>
                    </m:r>
                    <m:r>
                      <m:rPr>
                        <m:sty m:val="p"/>
                      </m:rPr>
                      <a:rPr lang="en-US" i="1" dirty="0" err="1" smtClean="0">
                        <a:latin typeface="Cambria Math" panose="02040503050406030204" pitchFamily="18" charset="0"/>
                      </a:rPr>
                      <m:t>det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), </m:t>
                    </m:r>
                    <m:r>
                      <m:rPr>
                        <m:sty m:val="p"/>
                      </m:rPr>
                      <a:rPr lang="en-US" i="1" dirty="0" err="1" smtClean="0">
                        <a:latin typeface="Cambria Math" panose="02040503050406030204" pitchFamily="18" charset="0"/>
                      </a:rPr>
                      <m:t>det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), </m:t>
                    </m:r>
                    <m:r>
                      <m:rPr>
                        <m:sty m:val="p"/>
                      </m:rPr>
                      <a:rPr lang="en-US" i="1" dirty="0" err="1" smtClean="0">
                        <a:latin typeface="Cambria Math" panose="02040503050406030204" pitchFamily="18" charset="0"/>
                      </a:rPr>
                      <m:t>det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𝐵𝐶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b="0" i="0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r>
                          <a:rPr lang="en-US" dirty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dirty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dirty="0"/>
                  <a:t>, if the respective determinants are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i="0" dirty="0">
                            <a:latin typeface="Cambria Math" panose="02040503050406030204" pitchFamily="18" charset="0"/>
                          </a:rPr>
                          <m:t>det</m:t>
                        </m:r>
                      </m:fName>
                      <m:e>
                        <m:d>
                          <m:d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p>
                                <m:r>
                                  <a:rPr lang="en-US" b="0" i="0" dirty="0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</m:e>
                        </m:d>
                      </m:e>
                    </m:fun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</m:t>
                    </m:r>
                    <m:func>
                      <m:func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dirty="0">
                            <a:latin typeface="Cambria Math" panose="02040503050406030204" pitchFamily="18" charset="0"/>
                          </a:rPr>
                          <m:t>det</m:t>
                        </m:r>
                      </m:fName>
                      <m:e>
                        <m:d>
                          <m:d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  <m:sup>
                                <m:r>
                                  <a:rPr lang="en-US" dirty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</m:e>
                        </m:d>
                      </m:e>
                    </m:fun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</m:t>
                    </m:r>
                    <m:func>
                      <m:func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dirty="0">
                            <a:latin typeface="Cambria Math" panose="02040503050406030204" pitchFamily="18" charset="0"/>
                          </a:rPr>
                          <m:t>det</m:t>
                        </m:r>
                      </m:fName>
                      <m:e>
                        <m:d>
                          <m:d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p>
                                <m:r>
                                  <a:rPr lang="en-US" dirty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</m:e>
                        </m:d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</m:e>
                    </m:func>
                    <m:r>
                      <m:rPr>
                        <m:nor/>
                      </m:rPr>
                      <a:rPr lang="en-US" dirty="0"/>
                      <m:t>if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r>
                      <m:rPr>
                        <m:nor/>
                      </m:rPr>
                      <a:rPr lang="en-US" dirty="0"/>
                      <m:t>the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r>
                      <m:rPr>
                        <m:nor/>
                      </m:rPr>
                      <a:rPr lang="en-US" dirty="0"/>
                      <m:t>respective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r>
                      <m:rPr>
                        <m:nor/>
                      </m:rPr>
                      <a:rPr lang="en-US" b="0" i="0" dirty="0" smtClean="0"/>
                      <m:t>matrices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r>
                      <m:rPr>
                        <m:nor/>
                      </m:rPr>
                      <a:rPr lang="en-US" dirty="0"/>
                      <m:t>are</m:t>
                    </m:r>
                    <m:r>
                      <m:rPr>
                        <m:nor/>
                      </m:rPr>
                      <a:rPr lang="en-US" b="0" i="0" dirty="0" smtClean="0"/>
                      <m:t> </m:t>
                    </m:r>
                    <m:r>
                      <m:rPr>
                        <m:nor/>
                      </m:rPr>
                      <a:rPr lang="en-US" b="0" i="0" dirty="0" smtClean="0"/>
                      <m:t>invertible</m:t>
                    </m:r>
                  </m:oMath>
                </a14:m>
                <a:endParaRPr lang="en-US" dirty="0"/>
              </a:p>
              <a:p>
                <a:endParaRPr lang="en-US" sz="500" dirty="0"/>
              </a:p>
              <a:p>
                <a:r>
                  <a:rPr lang="en-US" dirty="0"/>
                  <a:t>Can you infer rules from these computations?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7977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EIGENVALUES AND EIGENVECTORS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STATISTICAL AND MATHEMATICAL FOUNDATIONS</a:t>
            </a:r>
          </a:p>
        </p:txBody>
      </p:sp>
    </p:spTree>
    <p:extLst>
      <p:ext uri="{BB962C8B-B14F-4D97-AF65-F5344CB8AC3E}">
        <p14:creationId xmlns:p14="http://schemas.microsoft.com/office/powerpoint/2010/main" val="4188963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50ED6-92F9-2B4C-8B75-A183CE1A3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2300E8-2211-1B4E-B1FA-87A106C754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What is an eigenvalue?</a:t>
            </a:r>
          </a:p>
          <a:p>
            <a:endParaRPr lang="en-CA" sz="500" dirty="0"/>
          </a:p>
          <a:p>
            <a:r>
              <a:rPr lang="en-CA" dirty="0"/>
              <a:t>What is an eigenvector?</a:t>
            </a:r>
          </a:p>
          <a:p>
            <a:endParaRPr lang="en-CA" sz="500" dirty="0"/>
          </a:p>
          <a:p>
            <a:r>
              <a:rPr lang="en-CA" dirty="0"/>
              <a:t>What is a use case for these mathematical concepts?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7088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6A0DB5-054F-AF43-B3AA-3D63BE8304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Eigenvectors and Eigenvalues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43135A5-FE01-4563-B0AC-78BDA363C26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lnSpc>
                    <a:spcPct val="100000"/>
                  </a:lnSpc>
                  <a:buNone/>
                </a:pPr>
                <a:r>
                  <a:rPr lang="en-CA" dirty="0">
                    <a:solidFill>
                      <a:srgbClr val="323232"/>
                    </a:solidFill>
                  </a:rPr>
                  <a:t>An </a:t>
                </a:r>
                <a:r>
                  <a:rPr lang="en-CA" b="1" dirty="0">
                    <a:solidFill>
                      <a:srgbClr val="323232"/>
                    </a:solidFill>
                  </a:rPr>
                  <a:t>eigenvector</a:t>
                </a:r>
                <a:r>
                  <a:rPr lang="en-CA" dirty="0">
                    <a:solidFill>
                      <a:srgbClr val="323232"/>
                    </a:solidFill>
                  </a:rPr>
                  <a:t> of a matrix </a:t>
                </a:r>
                <a14:m>
                  <m:oMath xmlns:m="http://schemas.openxmlformats.org/officeDocument/2006/math">
                    <m:r>
                      <a:rPr lang="en-CA" b="0" i="1" dirty="0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CA" b="1" dirty="0">
                    <a:solidFill>
                      <a:srgbClr val="323232"/>
                    </a:solidFill>
                  </a:rPr>
                  <a:t> </a:t>
                </a:r>
                <a:r>
                  <a:rPr lang="en-CA" dirty="0">
                    <a:solidFill>
                      <a:srgbClr val="323232"/>
                    </a:solidFill>
                  </a:rPr>
                  <a:t>is a vector </a:t>
                </a:r>
                <a14:m>
                  <m:oMath xmlns:m="http://schemas.openxmlformats.org/officeDocument/2006/math">
                    <m:r>
                      <a:rPr lang="en-CA" b="1" i="1" dirty="0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𝒗</m:t>
                    </m:r>
                    <m:r>
                      <a:rPr lang="en-CA" i="1" dirty="0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CA" b="1" i="1" dirty="0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CA" dirty="0">
                    <a:solidFill>
                      <a:srgbClr val="323232"/>
                    </a:solidFill>
                  </a:rPr>
                  <a:t> such that, for some scalar </a:t>
                </a:r>
                <a14:m>
                  <m:oMath xmlns:m="http://schemas.openxmlformats.org/officeDocument/2006/math">
                    <m:r>
                      <a:rPr lang="en-CA" i="1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CA" dirty="0">
                    <a:solidFill>
                      <a:srgbClr val="323232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CA" i="1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CA" b="1" i="1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𝒗</m:t>
                    </m:r>
                    <m:r>
                      <a:rPr lang="en-CA" i="1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i="1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CA" b="1" i="1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r>
                  <a:rPr lang="en-CA" dirty="0">
                    <a:solidFill>
                      <a:srgbClr val="323232"/>
                    </a:solidFill>
                  </a:rPr>
                  <a:t>.</a:t>
                </a:r>
              </a:p>
              <a:p>
                <a:pPr>
                  <a:lnSpc>
                    <a:spcPct val="100000"/>
                  </a:lnSpc>
                </a:pPr>
                <a:endParaRPr lang="en-CA" sz="500" dirty="0">
                  <a:solidFill>
                    <a:srgbClr val="323232"/>
                  </a:solidFill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CA" dirty="0">
                    <a:solidFill>
                      <a:srgbClr val="323232"/>
                    </a:solidFill>
                  </a:rPr>
                  <a:t>The value </a:t>
                </a:r>
                <a14:m>
                  <m:oMath xmlns:m="http://schemas.openxmlformats.org/officeDocument/2006/math">
                    <m:r>
                      <a:rPr lang="en-CA" i="1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CA" dirty="0">
                    <a:solidFill>
                      <a:srgbClr val="323232"/>
                    </a:solidFill>
                  </a:rPr>
                  <a:t> is called an </a:t>
                </a:r>
                <a:r>
                  <a:rPr lang="en-CA" b="1" dirty="0">
                    <a:solidFill>
                      <a:srgbClr val="323232"/>
                    </a:solidFill>
                  </a:rPr>
                  <a:t>eigenvalue</a:t>
                </a:r>
                <a:r>
                  <a:rPr lang="en-CA" dirty="0">
                    <a:solidFill>
                      <a:srgbClr val="323232"/>
                    </a:solidFill>
                  </a:rPr>
                  <a:t> of </a:t>
                </a:r>
                <a14:m>
                  <m:oMath xmlns:m="http://schemas.openxmlformats.org/officeDocument/2006/math">
                    <m:r>
                      <a:rPr lang="en-CA" b="0" i="1" dirty="0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CA" dirty="0">
                    <a:solidFill>
                      <a:srgbClr val="323232"/>
                    </a:solidFill>
                  </a:rPr>
                  <a:t> associated with </a:t>
                </a:r>
                <a14:m>
                  <m:oMath xmlns:m="http://schemas.openxmlformats.org/officeDocument/2006/math">
                    <m:r>
                      <a:rPr lang="en-CA" b="1" i="1" dirty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r>
                  <a:rPr lang="en-CA" dirty="0">
                    <a:solidFill>
                      <a:srgbClr val="323232"/>
                    </a:solidFill>
                  </a:rPr>
                  <a:t>.</a:t>
                </a:r>
              </a:p>
              <a:p>
                <a:pPr algn="just">
                  <a:lnSpc>
                    <a:spcPct val="100000"/>
                  </a:lnSpc>
                </a:pPr>
                <a:endParaRPr lang="en-CA" sz="500" dirty="0">
                  <a:solidFill>
                    <a:srgbClr val="323232"/>
                  </a:solidFill>
                </a:endParaRPr>
              </a:p>
              <a:p>
                <a:pPr marL="0" indent="0" algn="just">
                  <a:lnSpc>
                    <a:spcPct val="100000"/>
                  </a:lnSpc>
                  <a:buNone/>
                </a:pPr>
                <a:r>
                  <a:rPr lang="en-CA" dirty="0">
                    <a:solidFill>
                      <a:srgbClr val="323232"/>
                    </a:solidFill>
                  </a:rPr>
                  <a:t>The eigenvalues of an </a:t>
                </a:r>
                <a14:m>
                  <m:oMath xmlns:m="http://schemas.openxmlformats.org/officeDocument/2006/math">
                    <m:r>
                      <a:rPr lang="en-CA" i="1" dirty="0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CA" i="1" dirty="0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CA" i="1" dirty="0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CA" dirty="0">
                    <a:solidFill>
                      <a:srgbClr val="323232"/>
                    </a:solidFill>
                  </a:rPr>
                  <a:t> matrix </a:t>
                </a:r>
                <a14:m>
                  <m:oMath xmlns:m="http://schemas.openxmlformats.org/officeDocument/2006/math">
                    <m:r>
                      <a:rPr lang="en-CA" b="0" i="1" dirty="0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CA" dirty="0">
                    <a:solidFill>
                      <a:srgbClr val="323232"/>
                    </a:solidFill>
                  </a:rPr>
                  <a:t> satisfy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CA" i="1" smtClean="0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CA" i="1" smtClean="0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det</m:t>
                        </m:r>
                      </m:fName>
                      <m:e>
                        <m:d>
                          <m:dPr>
                            <m:ctrlPr>
                              <a:rPr lang="en-CA" i="1" smtClean="0">
                                <a:solidFill>
                                  <a:srgbClr val="32323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i="1" smtClean="0">
                                <a:solidFill>
                                  <a:srgbClr val="323232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CA" i="1" smtClean="0">
                                <a:solidFill>
                                  <a:srgbClr val="323232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CA" i="1" smtClean="0">
                                <a:solidFill>
                                  <a:srgbClr val="323232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  <m:sSub>
                              <m:sSubPr>
                                <m:ctrlPr>
                                  <a:rPr lang="en-CA" i="1" smtClean="0">
                                    <a:solidFill>
                                      <a:srgbClr val="32323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b="0" i="1" smtClean="0">
                                    <a:solidFill>
                                      <a:srgbClr val="323232"/>
                                    </a:solidFill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CA" b="0" i="1" smtClean="0">
                                    <a:solidFill>
                                      <a:srgbClr val="323232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a:rPr lang="en-CA" b="0" i="1" smtClean="0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func>
                  </m:oMath>
                </a14:m>
                <a:r>
                  <a:rPr lang="en-CA" dirty="0">
                    <a:solidFill>
                      <a:srgbClr val="323232"/>
                    </a:solidFill>
                  </a:rPr>
                  <a:t>. The left-hand side is a polynomial in </a:t>
                </a:r>
                <a14:m>
                  <m:oMath xmlns:m="http://schemas.openxmlformats.org/officeDocument/2006/math">
                    <m:r>
                      <a:rPr lang="en-CA" i="1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CA" dirty="0">
                    <a:solidFill>
                      <a:srgbClr val="323232"/>
                    </a:solidFill>
                  </a:rPr>
                  <a:t>, and is called the </a:t>
                </a:r>
                <a:r>
                  <a:rPr lang="en-CA" b="1" dirty="0">
                    <a:solidFill>
                      <a:srgbClr val="323232"/>
                    </a:solidFill>
                  </a:rPr>
                  <a:t>characteristic polynomial </a:t>
                </a:r>
                <a:r>
                  <a:rPr lang="en-CA" dirty="0">
                    <a:solidFill>
                      <a:srgbClr val="323232"/>
                    </a:solidFill>
                  </a:rPr>
                  <a:t>of </a:t>
                </a:r>
                <a14:m>
                  <m:oMath xmlns:m="http://schemas.openxmlformats.org/officeDocument/2006/math">
                    <m:r>
                      <a:rPr lang="en-CA" b="0" i="1" dirty="0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CA" dirty="0">
                    <a:solidFill>
                      <a:srgbClr val="323232"/>
                    </a:solidFill>
                  </a:rPr>
                  <a:t>, denoted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i="1" smtClean="0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CA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CA" b="0" i="1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CA" b="0" i="1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CA" b="0" i="1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CA" dirty="0">
                    <a:solidFill>
                      <a:srgbClr val="323232"/>
                    </a:solidFill>
                  </a:rPr>
                  <a:t>.</a:t>
                </a:r>
              </a:p>
              <a:p>
                <a:pPr algn="just">
                  <a:lnSpc>
                    <a:spcPct val="100000"/>
                  </a:lnSpc>
                </a:pPr>
                <a:endParaRPr lang="en-CA" sz="500" dirty="0">
                  <a:solidFill>
                    <a:srgbClr val="323232"/>
                  </a:solidFill>
                </a:endParaRPr>
              </a:p>
              <a:p>
                <a:pPr marL="0" indent="0" algn="just">
                  <a:lnSpc>
                    <a:spcPct val="100000"/>
                  </a:lnSpc>
                  <a:buNone/>
                </a:pPr>
                <a:r>
                  <a:rPr lang="en-CA" dirty="0">
                    <a:solidFill>
                      <a:srgbClr val="323232"/>
                    </a:solidFill>
                  </a:rPr>
                  <a:t>To find the eigenvalues of </a:t>
                </a:r>
                <a14:m>
                  <m:oMath xmlns:m="http://schemas.openxmlformats.org/officeDocument/2006/math">
                    <m:r>
                      <a:rPr lang="en-CA" i="1" dirty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CA" dirty="0">
                    <a:solidFill>
                      <a:srgbClr val="323232"/>
                    </a:solidFill>
                  </a:rPr>
                  <a:t>, we find the roots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CA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CA" i="1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CA" i="1">
                        <a:solidFill>
                          <a:srgbClr val="32323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CA" i="1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CA" dirty="0">
                    <a:solidFill>
                      <a:srgbClr val="323232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43135A5-FE01-4563-B0AC-78BDA363C26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29" r="-8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58375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Models in General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4C8BA6-0505-4DA0-9E81-7EDFDE2251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lnSpc>
                <a:spcPct val="100000"/>
              </a:lnSpc>
              <a:buNone/>
            </a:pPr>
            <a:r>
              <a:rPr lang="en-CA" b="1" dirty="0">
                <a:latin typeface="Dagny OT" panose="020B0504020201020104" pitchFamily="34" charset="0"/>
              </a:rPr>
              <a:t>First principles modeling</a:t>
            </a:r>
          </a:p>
          <a:p>
            <a:pPr lvl="1" algn="just">
              <a:lnSpc>
                <a:spcPct val="100000"/>
              </a:lnSpc>
            </a:pPr>
            <a:r>
              <a:rPr lang="en-CA" dirty="0">
                <a:latin typeface="Dagny OT" panose="020B0504020201020104" pitchFamily="34" charset="0"/>
              </a:rPr>
              <a:t>examine a system</a:t>
            </a:r>
          </a:p>
          <a:p>
            <a:pPr lvl="1" algn="just">
              <a:lnSpc>
                <a:spcPct val="100000"/>
              </a:lnSpc>
            </a:pPr>
            <a:r>
              <a:rPr lang="en-CA" dirty="0">
                <a:latin typeface="Dagny OT" panose="020B0504020201020104" pitchFamily="34" charset="0"/>
              </a:rPr>
              <a:t>write down a set of rules/equations that describe the essence of the system</a:t>
            </a:r>
          </a:p>
          <a:p>
            <a:pPr lvl="1" algn="just">
              <a:lnSpc>
                <a:spcPct val="100000"/>
              </a:lnSpc>
            </a:pPr>
            <a:r>
              <a:rPr lang="en-CA" dirty="0">
                <a:latin typeface="Dagny OT" panose="020B0504020201020104" pitchFamily="34" charset="0"/>
              </a:rPr>
              <a:t>ignore complicating details that are “less” important </a:t>
            </a:r>
          </a:p>
          <a:p>
            <a:pPr algn="just">
              <a:lnSpc>
                <a:spcPct val="100000"/>
              </a:lnSpc>
            </a:pPr>
            <a:endParaRPr lang="en-CA" sz="500" dirty="0">
              <a:latin typeface="Dagny OT" panose="020B0504020201020104" pitchFamily="34" charset="0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CA" b="1" dirty="0">
                <a:latin typeface="Dagny OT" panose="020B0504020201020104" pitchFamily="34" charset="0"/>
              </a:rPr>
              <a:t>Statistical modeling</a:t>
            </a:r>
          </a:p>
          <a:p>
            <a:pPr lvl="1" algn="just">
              <a:lnSpc>
                <a:spcPct val="100000"/>
              </a:lnSpc>
            </a:pPr>
            <a:r>
              <a:rPr lang="en-CA" dirty="0">
                <a:latin typeface="Dagny OT" panose="020B0504020201020104" pitchFamily="34" charset="0"/>
              </a:rPr>
              <a:t>typically a set of equations with parameters</a:t>
            </a:r>
          </a:p>
          <a:p>
            <a:pPr lvl="1" algn="just">
              <a:lnSpc>
                <a:spcPct val="100000"/>
              </a:lnSpc>
            </a:pPr>
            <a:r>
              <a:rPr lang="en-CA" dirty="0">
                <a:latin typeface="Dagny OT" panose="020B0504020201020104" pitchFamily="34" charset="0"/>
              </a:rPr>
              <a:t>parameters are learned (model is “trained”) using multiple data observations    </a:t>
            </a:r>
          </a:p>
          <a:p>
            <a:pPr lvl="1" algn="just">
              <a:lnSpc>
                <a:spcPct val="100000"/>
              </a:lnSpc>
            </a:pPr>
            <a:r>
              <a:rPr lang="en-CA" dirty="0">
                <a:latin typeface="Dagny OT" panose="020B0504020201020104" pitchFamily="34" charset="0"/>
              </a:rPr>
              <a:t>data sample vs. population</a:t>
            </a:r>
          </a:p>
        </p:txBody>
      </p:sp>
    </p:spTree>
    <p:extLst>
      <p:ext uri="{BB962C8B-B14F-4D97-AF65-F5344CB8AC3E}">
        <p14:creationId xmlns:p14="http://schemas.microsoft.com/office/powerpoint/2010/main" val="580563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C2E381-F73D-BC42-9A9A-7667F7BDA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EXAMPLE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2638518-4065-48AF-AD66-76645B9E965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0" indent="0" algn="just">
                  <a:lnSpc>
                    <a:spcPct val="110000"/>
                  </a:lnSpc>
                  <a:buNone/>
                </a:pPr>
                <a:r>
                  <a:rPr lang="en-CA" dirty="0">
                    <a:solidFill>
                      <a:srgbClr val="323232"/>
                    </a:solidFill>
                  </a:rPr>
                  <a:t>Let </a:t>
                </a:r>
                <a14:m>
                  <m:oMath xmlns:m="http://schemas.openxmlformats.org/officeDocument/2006/math">
                    <m:r>
                      <a:rPr lang="en-CA" i="1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CA" i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CA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CA" i="1">
                                <a:solidFill>
                                  <a:srgbClr val="32323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CA" i="0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CA" i="0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  <m:t>−4</m:t>
                              </m:r>
                            </m:e>
                          </m:mr>
                          <m:mr>
                            <m:e>
                              <m:r>
                                <a:rPr lang="en-CA" i="0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CA" i="0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mr>
                        </m:m>
                      </m:e>
                    </m:d>
                    <m:r>
                      <a:rPr lang="en-CA" b="0" i="1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. </m:t>
                    </m:r>
                  </m:oMath>
                </a14:m>
                <a:r>
                  <a:rPr lang="en-CA" dirty="0">
                    <a:solidFill>
                      <a:srgbClr val="323232"/>
                    </a:solidFill>
                  </a:rPr>
                  <a:t> Then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CA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CA" i="1">
                                <a:solidFill>
                                  <a:srgbClr val="32323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i="1">
                                <a:solidFill>
                                  <a:srgbClr val="323232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CA" i="1">
                                <a:solidFill>
                                  <a:srgbClr val="323232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  <m:r>
                          <a:rPr lang="en-CA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CA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  <m:r>
                          <a:rPr lang="en-CA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CA" b="0" i="1" smtClean="0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en-CA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det</m:t>
                        </m:r>
                      </m:fName>
                      <m:e>
                        <m:d>
                          <m:dPr>
                            <m:ctrlPr>
                              <a:rPr lang="en-CA" i="1">
                                <a:solidFill>
                                  <a:srgbClr val="32323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i="1">
                                <a:solidFill>
                                  <a:srgbClr val="323232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CA" i="1">
                                <a:solidFill>
                                  <a:srgbClr val="323232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CA" i="1">
                                <a:solidFill>
                                  <a:srgbClr val="323232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  <m:r>
                              <a:rPr lang="en-CA" i="1">
                                <a:solidFill>
                                  <a:srgbClr val="323232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</m:d>
                      </m:e>
                    </m:func>
                    <m:r>
                      <a:rPr lang="en-CA" b="0" i="1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=(</m:t>
                    </m:r>
                    <m:r>
                      <a:rPr lang="en-CA" i="1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CA" b="0" i="1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−3)(</m:t>
                    </m:r>
                    <m:r>
                      <a:rPr lang="en-CA" i="1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CA" b="0" i="1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+2)</m:t>
                    </m:r>
                  </m:oMath>
                </a14:m>
                <a:r>
                  <a:rPr lang="en-CA" dirty="0">
                    <a:solidFill>
                      <a:srgbClr val="323232"/>
                    </a:solidFill>
                  </a:rPr>
                  <a:t>. Thus,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i="1" smtClean="0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 smtClean="0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CA" i="0" smtClean="0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CA" b="0" i="1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en-CA" dirty="0">
                    <a:solidFill>
                      <a:srgbClr val="323232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i="1" smtClean="0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CA" b="0" i="0" smtClean="0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CA" b="0" i="1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=−2 </m:t>
                    </m:r>
                  </m:oMath>
                </a14:m>
                <a:r>
                  <a:rPr lang="en-CA" dirty="0">
                    <a:solidFill>
                      <a:srgbClr val="323232"/>
                    </a:solidFill>
                  </a:rPr>
                  <a:t>are the eigenvalues of </a:t>
                </a:r>
                <a14:m>
                  <m:oMath xmlns:m="http://schemas.openxmlformats.org/officeDocument/2006/math">
                    <m:r>
                      <a:rPr lang="en-CA" i="1" dirty="0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CA" dirty="0">
                    <a:solidFill>
                      <a:srgbClr val="323232"/>
                    </a:solidFill>
                  </a:rPr>
                  <a:t>.  </a:t>
                </a:r>
              </a:p>
              <a:p>
                <a:pPr algn="just">
                  <a:lnSpc>
                    <a:spcPct val="110000"/>
                  </a:lnSpc>
                </a:pPr>
                <a:endParaRPr lang="en-CA" sz="500" dirty="0">
                  <a:solidFill>
                    <a:srgbClr val="323232"/>
                  </a:solidFill>
                </a:endParaRPr>
              </a:p>
              <a:p>
                <a:pPr marL="0" indent="0" algn="just">
                  <a:lnSpc>
                    <a:spcPct val="110000"/>
                  </a:lnSpc>
                  <a:buNone/>
                </a:pPr>
                <a:r>
                  <a:rPr lang="en-CA" dirty="0">
                    <a:solidFill>
                      <a:srgbClr val="323232"/>
                    </a:solidFill>
                  </a:rPr>
                  <a:t>To find eigenvectors corresponding to an eigenvalue </a:t>
                </a:r>
                <a14:m>
                  <m:oMath xmlns:m="http://schemas.openxmlformats.org/officeDocument/2006/math">
                    <m:r>
                      <a:rPr lang="en-CA" i="1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CA" dirty="0">
                    <a:solidFill>
                      <a:srgbClr val="323232"/>
                    </a:solidFill>
                  </a:rPr>
                  <a:t>, we solve the system of linear equations given by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CA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CA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CA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n-CA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d>
                    <m:r>
                      <a:rPr lang="en-CA" b="1" i="1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𝒗</m:t>
                    </m:r>
                    <m:r>
                      <a:rPr lang="en-CA" b="0" i="0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=0. </m:t>
                    </m:r>
                  </m:oMath>
                </a14:m>
                <a:r>
                  <a:rPr lang="en-CA" dirty="0">
                    <a:solidFill>
                      <a:srgbClr val="323232"/>
                    </a:solidFill>
                  </a:rPr>
                  <a:t> </a:t>
                </a:r>
              </a:p>
              <a:p>
                <a:pPr algn="just">
                  <a:lnSpc>
                    <a:spcPct val="110000"/>
                  </a:lnSpc>
                </a:pPr>
                <a:endParaRPr lang="en-CA" sz="500" dirty="0">
                  <a:solidFill>
                    <a:srgbClr val="323232"/>
                  </a:solidFill>
                </a:endParaRPr>
              </a:p>
              <a:p>
                <a:pPr marL="0" indent="0" algn="just">
                  <a:lnSpc>
                    <a:spcPct val="110000"/>
                  </a:lnSpc>
                  <a:buNone/>
                </a:pPr>
                <a:r>
                  <a:rPr lang="en-CA" dirty="0">
                    <a:solidFill>
                      <a:srgbClr val="323232"/>
                    </a:solidFill>
                  </a:rPr>
                  <a:t>Let’s find the eigenvectors corresponding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CA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CA" i="1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en-CA" dirty="0">
                    <a:solidFill>
                      <a:srgbClr val="323232"/>
                    </a:solidFill>
                  </a:rPr>
                  <a:t>, by solving</a:t>
                </a:r>
              </a:p>
              <a:p>
                <a:pPr marL="0" indent="0" algn="ctr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CA" i="1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i="1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CA" i="1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  <m:t>−3</m:t>
                          </m:r>
                          <m:r>
                            <a:rPr lang="en-CA" i="1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</m:d>
                      <m:r>
                        <a:rPr lang="en-CA" b="1" i="1">
                          <a:solidFill>
                            <a:srgbClr val="323232"/>
                          </a:solidFill>
                          <a:latin typeface="Cambria Math" panose="02040503050406030204" pitchFamily="18" charset="0"/>
                        </a:rPr>
                        <m:t>𝒗</m:t>
                      </m:r>
                      <m:r>
                        <a:rPr lang="en-CA" b="0" i="1" smtClean="0">
                          <a:solidFill>
                            <a:srgbClr val="32323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CA" i="1" smtClean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i="1" smtClean="0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CA" b="0" i="1" smtClean="0">
                                    <a:solidFill>
                                      <a:srgbClr val="323232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CA" b="0" i="1" smtClean="0">
                                    <a:solidFill>
                                      <a:srgbClr val="323232"/>
                                    </a:solidFill>
                                    <a:latin typeface="Cambria Math" panose="02040503050406030204" pitchFamily="18" charset="0"/>
                                  </a:rPr>
                                  <m:t>−3</m:t>
                                </m:r>
                              </m:e>
                              <m:e>
                                <m:r>
                                  <a:rPr lang="en-CA" b="0" i="1" smtClean="0">
                                    <a:solidFill>
                                      <a:srgbClr val="323232"/>
                                    </a:solidFill>
                                    <a:latin typeface="Cambria Math" panose="02040503050406030204" pitchFamily="18" charset="0"/>
                                  </a:rPr>
                                  <m:t>−4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b="0" i="1" smtClean="0">
                                    <a:solidFill>
                                      <a:srgbClr val="323232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CA" b="0" i="1" smtClean="0">
                                    <a:solidFill>
                                      <a:srgbClr val="323232"/>
                                    </a:solidFill>
                                    <a:latin typeface="Cambria Math" panose="02040503050406030204" pitchFamily="18" charset="0"/>
                                  </a:rPr>
                                  <m:t>−1−3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CA" i="1" smtClean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i="1" smtClean="0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CA" i="1">
                                        <a:solidFill>
                                          <a:srgbClr val="32323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i="1">
                                        <a:solidFill>
                                          <a:srgbClr val="32323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CA" i="1">
                                        <a:solidFill>
                                          <a:srgbClr val="32323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CA" i="1">
                                        <a:solidFill>
                                          <a:srgbClr val="32323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i="1">
                                        <a:solidFill>
                                          <a:srgbClr val="32323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CA" i="1">
                                        <a:solidFill>
                                          <a:srgbClr val="32323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CA" b="0" i="1" smtClean="0">
                          <a:solidFill>
                            <a:srgbClr val="32323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CA" b="0" i="1" smtClean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b="0" i="1" smtClean="0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CA" b="0" i="1" smtClean="0">
                                    <a:solidFill>
                                      <a:srgbClr val="323232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b="0" i="1" smtClean="0">
                                    <a:solidFill>
                                      <a:srgbClr val="323232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CA" b="0" i="0" smtClean="0">
                          <a:solidFill>
                            <a:srgbClr val="323232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CA" b="0" dirty="0">
                  <a:solidFill>
                    <a:srgbClr val="323232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2638518-4065-48AF-AD66-76645B9E965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29" r="-8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90123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C2E381-F73D-BC42-9A9A-7667F7BDA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EXAMPLE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2638518-4065-48AF-AD66-76645B9E965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0" indent="0" algn="just">
                  <a:lnSpc>
                    <a:spcPct val="110000"/>
                  </a:lnSpc>
                  <a:buNone/>
                </a:pPr>
                <a:r>
                  <a:rPr lang="en-CA" dirty="0">
                    <a:solidFill>
                      <a:srgbClr val="323232"/>
                    </a:solidFill>
                  </a:rPr>
                  <a:t>This yields the following equations:</a:t>
                </a:r>
              </a:p>
              <a:p>
                <a:pPr marL="0" indent="0" algn="just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rgbClr val="323232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CA" i="1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CA" i="1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CA" b="0" i="1" smtClean="0">
                          <a:solidFill>
                            <a:srgbClr val="323232"/>
                          </a:solidFill>
                          <a:latin typeface="Cambria Math" panose="02040503050406030204" pitchFamily="18" charset="0"/>
                        </a:rPr>
                        <m:t>−4</m:t>
                      </m:r>
                      <m:sSub>
                        <m:sSubPr>
                          <m:ctrlPr>
                            <a:rPr lang="en-CA" i="1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CA" b="0" i="1" smtClean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CA" b="0" i="1" smtClean="0">
                          <a:solidFill>
                            <a:srgbClr val="323232"/>
                          </a:solidFill>
                          <a:latin typeface="Cambria Math" panose="02040503050406030204" pitchFamily="18" charset="0"/>
                        </a:rPr>
                        <m:t>=0  ,   −</m:t>
                      </m:r>
                      <m:sSub>
                        <m:sSubPr>
                          <m:ctrlPr>
                            <a:rPr lang="en-CA" i="1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CA" i="1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CA" b="0" i="1" smtClean="0">
                          <a:solidFill>
                            <a:srgbClr val="323232"/>
                          </a:solidFill>
                          <a:latin typeface="Cambria Math" panose="02040503050406030204" pitchFamily="18" charset="0"/>
                        </a:rPr>
                        <m:t>−4</m:t>
                      </m:r>
                      <m:sSub>
                        <m:sSubPr>
                          <m:ctrlPr>
                            <a:rPr lang="en-CA" i="1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CA" b="0" i="1" smtClean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CA" b="0" i="1" smtClean="0">
                          <a:solidFill>
                            <a:srgbClr val="323232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CA" dirty="0">
                  <a:solidFill>
                    <a:srgbClr val="323232"/>
                  </a:solidFill>
                </a:endParaRPr>
              </a:p>
              <a:p>
                <a:pPr marL="0" indent="0" algn="just">
                  <a:lnSpc>
                    <a:spcPct val="110000"/>
                  </a:lnSpc>
                  <a:buNone/>
                </a:pPr>
                <a:endParaRPr lang="en-CA" sz="500" dirty="0">
                  <a:solidFill>
                    <a:srgbClr val="323232"/>
                  </a:solidFill>
                </a:endParaRPr>
              </a:p>
              <a:p>
                <a:pPr marL="0" indent="0" algn="just">
                  <a:lnSpc>
                    <a:spcPct val="110000"/>
                  </a:lnSpc>
                  <a:buNone/>
                </a:pPr>
                <a:r>
                  <a:rPr lang="en-CA" dirty="0">
                    <a:solidFill>
                      <a:srgbClr val="323232"/>
                    </a:solidFill>
                  </a:rPr>
                  <a:t>If we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CA" b="0" i="1" smtClean="0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CA" b="0" i="1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b="0" i="1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CA" dirty="0">
                    <a:solidFill>
                      <a:srgbClr val="323232"/>
                    </a:solidFill>
                  </a:rPr>
                  <a:t>,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CA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CA" i="1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=−4</m:t>
                    </m:r>
                    <m:r>
                      <a:rPr lang="en-CA" i="1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CA" dirty="0">
                    <a:solidFill>
                      <a:srgbClr val="323232"/>
                    </a:solidFill>
                  </a:rPr>
                  <a:t>, and so all eigenvectors corresponding to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CA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CA" b="0" i="1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en-CA" dirty="0">
                    <a:solidFill>
                      <a:srgbClr val="323232"/>
                    </a:solidFill>
                  </a:rPr>
                  <a:t> are multiples of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CA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CA" i="1">
                                <a:solidFill>
                                  <a:srgbClr val="32323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CA" b="0" i="1" smtClean="0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  <m:t>−4</m:t>
                              </m:r>
                            </m:e>
                          </m:mr>
                          <m:mr>
                            <m:e>
                              <m:r>
                                <a:rPr lang="en-CA" b="0" i="1" smtClean="0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CA" b="0" i="1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.  </m:t>
                    </m:r>
                  </m:oMath>
                </a14:m>
                <a:r>
                  <a:rPr lang="en-CA" dirty="0">
                    <a:solidFill>
                      <a:srgbClr val="323232"/>
                    </a:solidFill>
                  </a:rPr>
                  <a:t>  </a:t>
                </a:r>
              </a:p>
              <a:p>
                <a:pPr algn="just">
                  <a:lnSpc>
                    <a:spcPct val="110000"/>
                  </a:lnSpc>
                </a:pPr>
                <a:endParaRPr lang="en-CA" sz="500" dirty="0">
                  <a:solidFill>
                    <a:srgbClr val="323232"/>
                  </a:solidFill>
                </a:endParaRPr>
              </a:p>
              <a:p>
                <a:pPr marL="0" indent="0" algn="just">
                  <a:lnSpc>
                    <a:spcPct val="110000"/>
                  </a:lnSpc>
                  <a:buNone/>
                </a:pPr>
                <a:r>
                  <a:rPr lang="en-CA" dirty="0">
                    <a:solidFill>
                      <a:srgbClr val="323232"/>
                    </a:solidFill>
                  </a:rPr>
                  <a:t>A similar computation shows that all eigenvectors corresponding to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CA" b="0" i="0" smtClean="0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CA" dirty="0">
                    <a:solidFill>
                      <a:srgbClr val="323232"/>
                    </a:solidFill>
                  </a:rPr>
                  <a:t> = </a:t>
                </a:r>
                <a14:m>
                  <m:oMath xmlns:m="http://schemas.openxmlformats.org/officeDocument/2006/math">
                    <m:r>
                      <a:rPr lang="en-CA" i="1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−2</m:t>
                    </m:r>
                  </m:oMath>
                </a14:m>
                <a:r>
                  <a:rPr lang="en-CA" dirty="0">
                    <a:solidFill>
                      <a:srgbClr val="323232"/>
                    </a:solidFill>
                  </a:rPr>
                  <a:t>  are multiples of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CA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CA" i="1">
                                <a:solidFill>
                                  <a:srgbClr val="32323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CA" b="0" i="1" smtClean="0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CA" i="1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CA" dirty="0">
                    <a:solidFill>
                      <a:srgbClr val="323232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2638518-4065-48AF-AD66-76645B9E965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29" r="-8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72846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4D80AC-445B-441C-99B3-C4C55957B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Eigen-decomposition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E8AF55-CD42-49BA-B877-71194E56D88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0" indent="0" algn="just">
                  <a:lnSpc>
                    <a:spcPct val="110000"/>
                  </a:lnSpc>
                  <a:buNone/>
                </a:pPr>
                <a:r>
                  <a:rPr lang="en-CA" dirty="0">
                    <a:solidFill>
                      <a:srgbClr val="323232"/>
                    </a:solidFill>
                  </a:rPr>
                  <a:t>If an </a:t>
                </a:r>
                <a14:m>
                  <m:oMath xmlns:m="http://schemas.openxmlformats.org/officeDocument/2006/math">
                    <m:r>
                      <a:rPr lang="en-CA" i="1" dirty="0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CA" i="1" dirty="0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en-CA" i="1" dirty="0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CA" dirty="0">
                    <a:solidFill>
                      <a:srgbClr val="323232"/>
                    </a:solidFill>
                  </a:rPr>
                  <a:t> matrix </a:t>
                </a:r>
                <a14:m>
                  <m:oMath xmlns:m="http://schemas.openxmlformats.org/officeDocument/2006/math">
                    <m:r>
                      <a:rPr lang="en-CA" i="1" dirty="0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CA" dirty="0">
                    <a:solidFill>
                      <a:srgbClr val="323232"/>
                    </a:solidFill>
                  </a:rPr>
                  <a:t> has </a:t>
                </a:r>
                <a14:m>
                  <m:oMath xmlns:m="http://schemas.openxmlformats.org/officeDocument/2006/math">
                    <m:r>
                      <a:rPr lang="en-CA" i="1" dirty="0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CA" dirty="0">
                    <a:solidFill>
                      <a:srgbClr val="323232"/>
                    </a:solidFill>
                  </a:rPr>
                  <a:t> linearly independent eigenvectors, then </a:t>
                </a:r>
                <a14:m>
                  <m:oMath xmlns:m="http://schemas.openxmlformats.org/officeDocument/2006/math">
                    <m:r>
                      <a:rPr lang="en-CA" i="1" dirty="0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CA" dirty="0">
                    <a:solidFill>
                      <a:srgbClr val="323232"/>
                    </a:solidFill>
                  </a:rPr>
                  <a:t> may be </a:t>
                </a:r>
                <a:r>
                  <a:rPr lang="en-CA" b="1" dirty="0">
                    <a:solidFill>
                      <a:srgbClr val="323232"/>
                    </a:solidFill>
                  </a:rPr>
                  <a:t>decomposed</a:t>
                </a:r>
                <a:r>
                  <a:rPr lang="en-CA" dirty="0">
                    <a:solidFill>
                      <a:srgbClr val="323232"/>
                    </a:solidFill>
                  </a:rPr>
                  <a:t> in the following manner:</a:t>
                </a:r>
              </a:p>
              <a:p>
                <a:pPr marL="0" indent="0" algn="just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smtClean="0">
                          <a:solidFill>
                            <a:srgbClr val="323232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CA" i="1" smtClean="0">
                          <a:solidFill>
                            <a:srgbClr val="32323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i="1" smtClean="0">
                          <a:solidFill>
                            <a:srgbClr val="323232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CA" i="1" smtClean="0">
                          <a:solidFill>
                            <a:srgbClr val="323232"/>
                          </a:solidFill>
                          <a:latin typeface="Cambria Math" panose="02040503050406030204" pitchFamily="18" charset="0"/>
                        </a:rPr>
                        <m:t>𝛬</m:t>
                      </m:r>
                      <m:sSup>
                        <m:sSupPr>
                          <m:ctrlPr>
                            <a:rPr lang="en-CA" i="1" smtClean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i="1" smtClean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r>
                            <a:rPr lang="en-CA" i="1" smtClean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CA" b="0" i="1" smtClean="0">
                          <a:solidFill>
                            <a:srgbClr val="323232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CA" dirty="0">
                  <a:solidFill>
                    <a:srgbClr val="323232"/>
                  </a:solidFill>
                </a:endParaRPr>
              </a:p>
              <a:p>
                <a:pPr marL="0" indent="0" algn="just">
                  <a:lnSpc>
                    <a:spcPct val="110000"/>
                  </a:lnSpc>
                  <a:buNone/>
                </a:pPr>
                <a:r>
                  <a:rPr lang="en-CA" dirty="0">
                    <a:solidFill>
                      <a:srgbClr val="323232"/>
                    </a:solidFill>
                  </a:rPr>
                  <a:t>where </a:t>
                </a:r>
                <a14:m>
                  <m:oMath xmlns:m="http://schemas.openxmlformats.org/officeDocument/2006/math">
                    <m:r>
                      <a:rPr lang="en-CA" i="1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𝛬</m:t>
                    </m:r>
                  </m:oMath>
                </a14:m>
                <a:r>
                  <a:rPr lang="en-CA" dirty="0">
                    <a:solidFill>
                      <a:srgbClr val="323232"/>
                    </a:solidFill>
                  </a:rPr>
                  <a:t> is a diagonal matrix whose diagonal entries are the eigenvalues of </a:t>
                </a:r>
                <a14:m>
                  <m:oMath xmlns:m="http://schemas.openxmlformats.org/officeDocument/2006/math">
                    <m:r>
                      <a:rPr lang="en-CA" b="0" i="1" dirty="0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CA" dirty="0">
                    <a:solidFill>
                      <a:srgbClr val="323232"/>
                    </a:solidFill>
                  </a:rPr>
                  <a:t> and the columns of </a:t>
                </a:r>
                <a14:m>
                  <m:oMath xmlns:m="http://schemas.openxmlformats.org/officeDocument/2006/math">
                    <m:r>
                      <a:rPr lang="en-CA" b="0" i="1" dirty="0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CA" dirty="0">
                    <a:solidFill>
                      <a:srgbClr val="323232"/>
                    </a:solidFill>
                  </a:rPr>
                  <a:t> are the corresponding eigenvectors of </a:t>
                </a:r>
                <a14:m>
                  <m:oMath xmlns:m="http://schemas.openxmlformats.org/officeDocument/2006/math">
                    <m:r>
                      <a:rPr lang="en-CA" i="1" dirty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CA" dirty="0">
                    <a:solidFill>
                      <a:srgbClr val="323232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E8AF55-CD42-49BA-B877-71194E56D88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29" r="-8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155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4D80AC-445B-441C-99B3-C4C55957B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E8AF55-CD42-49BA-B877-71194E56D88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algn="just">
                  <a:lnSpc>
                    <a:spcPct val="110000"/>
                  </a:lnSpc>
                </a:pPr>
                <a:r>
                  <a:rPr lang="en-CA" dirty="0"/>
                  <a:t>We have seen that the eigenvalues of </a:t>
                </a:r>
                <a14:m>
                  <m:oMath xmlns:m="http://schemas.openxmlformats.org/officeDocument/2006/math">
                    <m:r>
                      <a:rPr lang="en-CA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CA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CA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CA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CA">
                                  <a:latin typeface="Cambria Math" panose="02040503050406030204" pitchFamily="18" charset="0"/>
                                </a:rPr>
                                <m:t>−4</m:t>
                              </m:r>
                            </m:e>
                          </m:mr>
                          <m:mr>
                            <m:e>
                              <m:r>
                                <a:rPr lang="en-CA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CA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CA" dirty="0"/>
                  <a:t> are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CA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CA" i="1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en-CA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CA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CA" i="1">
                        <a:latin typeface="Cambria Math" panose="02040503050406030204" pitchFamily="18" charset="0"/>
                      </a:rPr>
                      <m:t>=−2</m:t>
                    </m:r>
                  </m:oMath>
                </a14:m>
                <a:r>
                  <a:rPr lang="en-CA" b="1" dirty="0"/>
                  <a:t>, </a:t>
                </a:r>
                <a:r>
                  <a:rPr lang="en-CA" dirty="0"/>
                  <a:t>and that the corresponding eigenvectors are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CA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−4</m:t>
                              </m:r>
                            </m:e>
                          </m:mr>
                          <m:mr>
                            <m:e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CA" b="1" dirty="0"/>
                  <a:t> </a:t>
                </a:r>
                <a:r>
                  <a:rPr lang="en-CA" dirty="0"/>
                  <a:t>and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CA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CA" b="1" dirty="0"/>
                  <a:t>. </a:t>
                </a:r>
                <a:r>
                  <a:rPr lang="en-CA" dirty="0"/>
                  <a:t> </a:t>
                </a:r>
                <a:endParaRPr lang="en-CA" b="1" dirty="0"/>
              </a:p>
              <a:p>
                <a:pPr marL="0" indent="0" algn="just">
                  <a:lnSpc>
                    <a:spcPct val="110000"/>
                  </a:lnSpc>
                  <a:buNone/>
                </a:pPr>
                <a:endParaRPr lang="en-CA" sz="500" dirty="0">
                  <a:solidFill>
                    <a:srgbClr val="323232"/>
                  </a:solidFill>
                </a:endParaRPr>
              </a:p>
              <a:p>
                <a:pPr marL="0" indent="0" algn="just">
                  <a:lnSpc>
                    <a:spcPct val="110000"/>
                  </a:lnSpc>
                  <a:buNone/>
                </a:pPr>
                <a:r>
                  <a:rPr lang="en-CA" dirty="0">
                    <a:solidFill>
                      <a:srgbClr val="323232"/>
                    </a:solidFill>
                  </a:rPr>
                  <a:t>Thus, </a:t>
                </a:r>
                <a14:m>
                  <m:oMath xmlns:m="http://schemas.openxmlformats.org/officeDocument/2006/math">
                    <m:r>
                      <a:rPr lang="en-CA" i="1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𝛬</m:t>
                    </m:r>
                    <m:r>
                      <a:rPr lang="en-CA" b="0" i="1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CA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CA" i="1">
                                <a:solidFill>
                                  <a:srgbClr val="32323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CA" b="0" i="0" smtClean="0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CA" b="0" i="0" smtClean="0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CA" b="0" i="0" smtClean="0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CA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CA" b="0" i="0" smtClean="0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</m:m>
                      </m:e>
                    </m:d>
                    <m:r>
                      <a:rPr lang="en-CA" b="0" i="1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CA" b="1" dirty="0">
                    <a:solidFill>
                      <a:srgbClr val="323232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CA" b="0" i="1" dirty="0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CA" i="1" dirty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CA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CA" i="1">
                                <a:solidFill>
                                  <a:srgbClr val="32323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CA" b="0" i="0" smtClean="0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  <m:t>−4</m:t>
                              </m:r>
                            </m:e>
                            <m:e>
                              <m:r>
                                <a:rPr lang="en-CA" b="0" i="0" smtClean="0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CA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CA" b="0" i="1" smtClean="0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CA" dirty="0">
                    <a:solidFill>
                      <a:srgbClr val="323232"/>
                    </a:solidFill>
                  </a:rPr>
                  <a:t>,</a:t>
                </a:r>
                <a:r>
                  <a:rPr lang="en-CA" b="1" dirty="0">
                    <a:solidFill>
                      <a:srgbClr val="323232"/>
                    </a:solidFill>
                  </a:rPr>
                  <a:t> </a:t>
                </a:r>
                <a:r>
                  <a:rPr lang="en-CA" dirty="0">
                    <a:solidFill>
                      <a:srgbClr val="323232"/>
                    </a:solidFill>
                  </a:rPr>
                  <a:t>and </a:t>
                </a:r>
              </a:p>
              <a:p>
                <a:pPr marL="0" indent="0" algn="just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dirty="0" smtClean="0">
                          <a:solidFill>
                            <a:srgbClr val="323232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CA" b="0" i="1" dirty="0">
                          <a:solidFill>
                            <a:srgbClr val="32323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CA" i="1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i="1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CA">
                                    <a:solidFill>
                                      <a:srgbClr val="323232"/>
                                    </a:solidFill>
                                    <a:latin typeface="Cambria Math" panose="02040503050406030204" pitchFamily="18" charset="0"/>
                                  </a:rPr>
                                  <m:t>−4</m:t>
                                </m:r>
                              </m:e>
                              <m:e>
                                <m:r>
                                  <a:rPr lang="en-CA">
                                    <a:solidFill>
                                      <a:srgbClr val="323232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>
                                    <a:solidFill>
                                      <a:srgbClr val="323232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CA" i="1">
                                    <a:solidFill>
                                      <a:srgbClr val="323232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CA" i="1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i="1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CA">
                                    <a:solidFill>
                                      <a:srgbClr val="323232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CA">
                                    <a:solidFill>
                                      <a:srgbClr val="323232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>
                                    <a:solidFill>
                                      <a:srgbClr val="323232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>
                                    <a:solidFill>
                                      <a:srgbClr val="323232"/>
                                    </a:solidFill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</m:e>
                            </m:mr>
                          </m:m>
                        </m:e>
                      </m:d>
                      <m:sSup>
                        <m:sSupPr>
                          <m:ctrlPr>
                            <a:rPr lang="en-CA" i="1" smtClean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CA" i="1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plcHide m:val="on"/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CA" i="1">
                                      <a:solidFill>
                                        <a:srgbClr val="32323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CA">
                                        <a:solidFill>
                                          <a:srgbClr val="32323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−4</m:t>
                                    </m:r>
                                  </m:e>
                                  <m:e>
                                    <m:r>
                                      <a:rPr lang="en-CA">
                                        <a:solidFill>
                                          <a:srgbClr val="32323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CA">
                                        <a:solidFill>
                                          <a:srgbClr val="32323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CA" i="1">
                                        <a:solidFill>
                                          <a:srgbClr val="32323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en-CA" b="0" i="1" smtClean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CA" b="0" i="1" smtClean="0">
                          <a:solidFill>
                            <a:srgbClr val="32323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CA" i="1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i="1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CA">
                                    <a:solidFill>
                                      <a:srgbClr val="323232"/>
                                    </a:solidFill>
                                    <a:latin typeface="Cambria Math" panose="02040503050406030204" pitchFamily="18" charset="0"/>
                                  </a:rPr>
                                  <m:t>−4</m:t>
                                </m:r>
                              </m:e>
                              <m:e>
                                <m:r>
                                  <a:rPr lang="en-CA">
                                    <a:solidFill>
                                      <a:srgbClr val="323232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>
                                    <a:solidFill>
                                      <a:srgbClr val="323232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CA" i="1">
                                    <a:solidFill>
                                      <a:srgbClr val="323232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CA" i="1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i="1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CA">
                                    <a:solidFill>
                                      <a:srgbClr val="323232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CA">
                                    <a:solidFill>
                                      <a:srgbClr val="323232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>
                                    <a:solidFill>
                                      <a:srgbClr val="323232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>
                                    <a:solidFill>
                                      <a:srgbClr val="323232"/>
                                    </a:solidFill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</m:e>
                            </m:mr>
                          </m:m>
                        </m:e>
                      </m:d>
                      <m:f>
                        <m:fPr>
                          <m:ctrlPr>
                            <a:rPr lang="en-CA" i="1" smtClean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b="0" i="1" smtClean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CA" b="0" i="1" smtClean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  <m:t>−4</m:t>
                          </m:r>
                          <m:r>
                            <a:rPr lang="en-CA" b="0" i="1" smtClean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×1−1×1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CA" i="1" smtClean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i="1" smtClean="0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CA" b="0" i="1" smtClean="0">
                                    <a:solidFill>
                                      <a:srgbClr val="323232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CA" b="0" i="1" smtClean="0">
                                    <a:solidFill>
                                      <a:srgbClr val="323232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b="0" i="1" smtClean="0">
                                    <a:solidFill>
                                      <a:srgbClr val="323232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CA" i="1" smtClean="0">
                                    <a:solidFill>
                                      <a:srgbClr val="323232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CA" b="0" i="1" smtClean="0">
                                    <a:solidFill>
                                      <a:srgbClr val="323232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i="1" dirty="0">
                  <a:solidFill>
                    <a:srgbClr val="323232"/>
                  </a:solidFill>
                  <a:latin typeface="Cambria Math" panose="02040503050406030204" pitchFamily="18" charset="0"/>
                </a:endParaRPr>
              </a:p>
              <a:p>
                <a:pPr marL="0" indent="0" algn="ctr">
                  <a:lnSpc>
                    <a:spcPct val="110000"/>
                  </a:lnSpc>
                  <a:buNone/>
                </a:pPr>
                <a14:m>
                  <m:oMath xmlns:m="http://schemas.openxmlformats.org/officeDocument/2006/math">
                    <m:r>
                      <a:rPr lang="en-CA" b="0" i="1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CA" dirty="0">
                    <a:solidFill>
                      <a:srgbClr val="323232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CA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CA" i="1">
                                <a:solidFill>
                                  <a:srgbClr val="32323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CA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  <m:t>−4</m:t>
                              </m:r>
                            </m:e>
                            <m:e>
                              <m:r>
                                <a:rPr lang="en-CA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CA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CA" i="1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CA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CA" i="1">
                                <a:solidFill>
                                  <a:srgbClr val="32323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CA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CA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CA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CA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CA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CA" i="1">
                                <a:solidFill>
                                  <a:srgbClr val="32323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CA" b="0" i="1" smtClean="0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CA" i="1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CA" b="0" i="1" smtClean="0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  <m:t>/5</m:t>
                              </m:r>
                            </m:e>
                            <m:e>
                              <m:r>
                                <a:rPr lang="en-CA" i="1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CA" b="0" i="1" smtClean="0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  <m:t>/5</m:t>
                              </m:r>
                            </m:e>
                          </m:mr>
                          <m:mr>
                            <m:e>
                              <m:r>
                                <a:rPr lang="en-CA" i="1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CA" b="0" i="1" smtClean="0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  <m:t>/5</m:t>
                              </m:r>
                            </m:e>
                            <m:e>
                              <m:r>
                                <a:rPr lang="en-CA" i="1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CA" b="0" i="1" smtClean="0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  <m:t>/5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CA" dirty="0">
                  <a:solidFill>
                    <a:srgbClr val="323232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E8AF55-CD42-49BA-B877-71194E56D88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29" r="-829" b="-7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58726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Compute the eigen-decomposition of the matrices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 you constructed in the previous module.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59658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STATISTICAL AND MATHEMATICAL FOUNDATIONS</a:t>
            </a:r>
          </a:p>
        </p:txBody>
      </p:sp>
    </p:spTree>
    <p:extLst>
      <p:ext uri="{BB962C8B-B14F-4D97-AF65-F5344CB8AC3E}">
        <p14:creationId xmlns:p14="http://schemas.microsoft.com/office/powerpoint/2010/main" val="3178991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50ED6-92F9-2B4C-8B75-A183CE1A3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2300E8-2211-1B4E-B1FA-87A106C754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What is regression modelling?</a:t>
            </a:r>
          </a:p>
          <a:p>
            <a:endParaRPr lang="en-CA" sz="500" dirty="0"/>
          </a:p>
          <a:p>
            <a:r>
              <a:rPr lang="en-CA" dirty="0"/>
              <a:t>What are some types of regression modeling?</a:t>
            </a:r>
          </a:p>
          <a:p>
            <a:endParaRPr lang="en-CA" sz="500" dirty="0"/>
          </a:p>
          <a:p>
            <a:r>
              <a:rPr lang="en-CA" dirty="0"/>
              <a:t>When is regression modeling useful?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8845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1D14C6F-EAA7-9242-A3B5-9C6A05B74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Helvetica Light" charset="0"/>
                <a:cs typeface="Helvetica Light" charset="0"/>
              </a:rPr>
              <a:t>Regression Modeling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CA" dirty="0"/>
              <a:t>The most common data modeling methods are regressions, both </a:t>
            </a:r>
            <a:r>
              <a:rPr lang="en-CA" b="1" dirty="0"/>
              <a:t>linear</a:t>
            </a:r>
            <a:r>
              <a:rPr lang="en-CA" dirty="0"/>
              <a:t> and </a:t>
            </a:r>
            <a:r>
              <a:rPr lang="en-CA" b="1" dirty="0"/>
              <a:t>logistic </a:t>
            </a:r>
          </a:p>
          <a:p>
            <a:pPr lvl="1" algn="just">
              <a:lnSpc>
                <a:spcPct val="100000"/>
              </a:lnSpc>
            </a:pPr>
            <a:r>
              <a:rPr lang="en-CA" sz="2000" dirty="0"/>
              <a:t>~90% of real data applications end up using a simple regression as their final model, typically after very careful data preparation, encoding, and creation of variables.</a:t>
            </a:r>
          </a:p>
          <a:p>
            <a:pPr algn="just">
              <a:lnSpc>
                <a:spcPct val="100000"/>
              </a:lnSpc>
            </a:pPr>
            <a:endParaRPr lang="en-CA" sz="500" dirty="0"/>
          </a:p>
          <a:p>
            <a:pPr marL="0" indent="0" algn="just">
              <a:lnSpc>
                <a:spcPct val="100000"/>
              </a:lnSpc>
              <a:buNone/>
            </a:pPr>
            <a:r>
              <a:rPr lang="en-CA" dirty="0"/>
              <a:t>There are several reasons for their frequent use: </a:t>
            </a:r>
          </a:p>
          <a:p>
            <a:pPr lvl="1" algn="just">
              <a:lnSpc>
                <a:spcPct val="100000"/>
              </a:lnSpc>
            </a:pPr>
            <a:r>
              <a:rPr lang="en-CA" sz="2000" dirty="0"/>
              <a:t>generally straightforward to understand and to train</a:t>
            </a:r>
          </a:p>
          <a:p>
            <a:pPr lvl="1" algn="just">
              <a:lnSpc>
                <a:spcPct val="100000"/>
              </a:lnSpc>
            </a:pPr>
            <a:r>
              <a:rPr lang="en-CA" sz="2000" dirty="0"/>
              <a:t>mean square error (MSE) objective function has a closed-form linear solution</a:t>
            </a:r>
          </a:p>
          <a:p>
            <a:pPr lvl="1" algn="just">
              <a:lnSpc>
                <a:spcPct val="100000"/>
              </a:lnSpc>
            </a:pPr>
            <a:r>
              <a:rPr lang="en-CA" sz="2000" dirty="0"/>
              <a:t>system of equations can usually be solved through matrix inversion or linear manipulation</a:t>
            </a:r>
          </a:p>
        </p:txBody>
      </p:sp>
    </p:spTree>
    <p:extLst>
      <p:ext uri="{BB962C8B-B14F-4D97-AF65-F5344CB8AC3E}">
        <p14:creationId xmlns:p14="http://schemas.microsoft.com/office/powerpoint/2010/main" val="373273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1B844E1-F38D-2E4D-A852-47A9F8013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Helvetica Light" charset="0"/>
                <a:cs typeface="Helvetica Light" charset="0"/>
              </a:rPr>
              <a:t>Regression Modeling</a:t>
            </a:r>
            <a:endParaRPr lang="en-C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lnSpc>
                    <a:spcPct val="110000"/>
                  </a:lnSpc>
                  <a:buNone/>
                </a:pPr>
                <a:r>
                  <a:rPr lang="en-CA" dirty="0">
                    <a:solidFill>
                      <a:srgbClr val="323232"/>
                    </a:solidFill>
                  </a:rPr>
                  <a:t>The data structure of a general modeling task</a:t>
                </a:r>
                <a:br>
                  <a:rPr lang="en-CA" dirty="0">
                    <a:solidFill>
                      <a:srgbClr val="323232"/>
                    </a:solidFill>
                  </a:rPr>
                </a:br>
                <a:r>
                  <a:rPr lang="en-CA" dirty="0">
                    <a:solidFill>
                      <a:srgbClr val="323232"/>
                    </a:solidFill>
                  </a:rPr>
                  <a:t>is represented by </a:t>
                </a:r>
              </a:p>
              <a:p>
                <a:pPr>
                  <a:lnSpc>
                    <a:spcPct val="110000"/>
                  </a:lnSpc>
                </a:pPr>
                <a:endParaRPr lang="en-CA" sz="1000" dirty="0">
                  <a:solidFill>
                    <a:srgbClr val="323232"/>
                  </a:solidFill>
                </a:endParaRPr>
              </a:p>
              <a:p>
                <a:pPr marL="0" indent="0">
                  <a:lnSpc>
                    <a:spcPct val="110000"/>
                  </a:lnSpc>
                  <a:buNone/>
                </a:pPr>
                <a:r>
                  <a:rPr lang="en-CA" dirty="0">
                    <a:solidFill>
                      <a:srgbClr val="323232"/>
                    </a:solidFill>
                  </a:rPr>
                  <a:t>We consider </a:t>
                </a:r>
                <a14:m>
                  <m:oMath xmlns:m="http://schemas.openxmlformats.org/officeDocument/2006/math">
                    <m:r>
                      <a:rPr lang="en-CA" i="1">
                        <a:solidFill>
                          <a:srgbClr val="32323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CA" b="0" i="0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CA" dirty="0">
                    <a:solidFill>
                      <a:srgbClr val="323232"/>
                    </a:solidFill>
                  </a:rPr>
                  <a:t>independent variables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i="1" smtClean="0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CA" b="0" i="1" smtClean="0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CA" dirty="0">
                    <a:solidFill>
                      <a:srgbClr val="323232"/>
                    </a:solidFill>
                  </a:rPr>
                  <a:t> </a:t>
                </a:r>
                <a:br>
                  <a:rPr lang="en-CA" dirty="0">
                    <a:solidFill>
                      <a:srgbClr val="323232"/>
                    </a:solidFill>
                  </a:rPr>
                </a:br>
                <a:r>
                  <a:rPr lang="en-CA" dirty="0">
                    <a:solidFill>
                      <a:srgbClr val="323232"/>
                    </a:solidFill>
                  </a:rPr>
                  <a:t>to try to predict the dependent variable </a:t>
                </a:r>
                <a14:m>
                  <m:oMath xmlns:m="http://schemas.openxmlformats.org/officeDocument/2006/math">
                    <m:r>
                      <a:rPr lang="en-CA" b="0" i="1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CA" dirty="0">
                    <a:solidFill>
                      <a:srgbClr val="323232"/>
                    </a:solidFill>
                  </a:rPr>
                  <a:t>.  </a:t>
                </a:r>
                <a:br>
                  <a:rPr lang="en-CA" dirty="0">
                    <a:solidFill>
                      <a:srgbClr val="323232"/>
                    </a:solidFill>
                  </a:rPr>
                </a:br>
                <a:endParaRPr lang="en-CA" sz="1000" dirty="0">
                  <a:solidFill>
                    <a:srgbClr val="323232"/>
                  </a:solidFill>
                </a:endParaRPr>
              </a:p>
              <a:p>
                <a:pPr marL="0" indent="0" algn="just">
                  <a:lnSpc>
                    <a:spcPct val="110000"/>
                  </a:lnSpc>
                  <a:buNone/>
                </a:pPr>
                <a:r>
                  <a:rPr lang="en-CA" dirty="0">
                    <a:solidFill>
                      <a:srgbClr val="323232"/>
                    </a:solidFill>
                  </a:rPr>
                  <a:t>In order to simplify the discussion in the following, we introduce the matrix notation </a:t>
                </a:r>
                <a14:m>
                  <m:oMath xmlns:m="http://schemas.openxmlformats.org/officeDocument/2006/math">
                    <m:r>
                      <a:rPr lang="en-CA" b="1" i="1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CA" i="1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CA" i="1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CA" i="1">
                        <a:solidFill>
                          <a:srgbClr val="32323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CA" i="1">
                        <a:solidFill>
                          <a:srgbClr val="32323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m:rPr>
                        <m:lit/>
                      </m:rPr>
                      <a:rPr lang="en-CA" i="1">
                        <a:solidFill>
                          <a:srgbClr val="32323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  <m:r>
                      <a:rPr lang="en-CA" i="1">
                        <a:solidFill>
                          <a:srgbClr val="32323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CA" b="1" i="1">
                        <a:solidFill>
                          <a:srgbClr val="32323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𝒀</m:t>
                    </m:r>
                    <m:d>
                      <m:dPr>
                        <m:begChr m:val="["/>
                        <m:endChr m:val="]"/>
                        <m:ctrlPr>
                          <a:rPr lang="en-CA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CA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×1</m:t>
                        </m:r>
                      </m:e>
                    </m:d>
                    <m:r>
                      <a:rPr lang="en-CA" i="1">
                        <a:solidFill>
                          <a:srgbClr val="32323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CA" b="1" i="1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  <m:d>
                      <m:dPr>
                        <m:begChr m:val="["/>
                        <m:endChr m:val="]"/>
                        <m:ctrlPr>
                          <a:rPr lang="en-CA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CA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×1</m:t>
                        </m:r>
                      </m:e>
                    </m:d>
                  </m:oMath>
                </a14:m>
                <a:r>
                  <a:rPr lang="en-CA" dirty="0">
                    <a:solidFill>
                      <a:srgbClr val="323232"/>
                    </a:solidFill>
                  </a:rPr>
                  <a:t>, where </a:t>
                </a:r>
                <a14:m>
                  <m:oMath xmlns:m="http://schemas.openxmlformats.org/officeDocument/2006/math">
                    <m:r>
                      <a:rPr lang="en-CA" i="1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CA" dirty="0">
                    <a:solidFill>
                      <a:srgbClr val="323232"/>
                    </a:solidFill>
                  </a:rPr>
                  <a:t> is the # of observations and </a:t>
                </a:r>
                <a14:m>
                  <m:oMath xmlns:m="http://schemas.openxmlformats.org/officeDocument/2006/math">
                    <m:r>
                      <a:rPr lang="en-CA" b="0" i="1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CA" b="0" i="1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CA" dirty="0">
                    <a:solidFill>
                      <a:srgbClr val="323232"/>
                    </a:solidFill>
                  </a:rPr>
                  <a:t>is the # of independent variables. 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06" r="-8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6253" y="2501375"/>
            <a:ext cx="3063791" cy="2080005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93C949F9-F8F1-B940-BF28-25083EAEBE92}"/>
              </a:ext>
            </a:extLst>
          </p:cNvPr>
          <p:cNvCxnSpPr/>
          <p:nvPr/>
        </p:nvCxnSpPr>
        <p:spPr>
          <a:xfrm>
            <a:off x="3084525" y="3158600"/>
            <a:ext cx="4519100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6841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3116CF0-7A17-F54B-970E-A38C4425E3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Helvetica Light" charset="0"/>
                <a:cs typeface="Helvetica Light" charset="0"/>
              </a:rPr>
              <a:t>Linear Regression</a:t>
            </a:r>
            <a:endParaRPr lang="en-C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 algn="just">
                  <a:lnSpc>
                    <a:spcPct val="110000"/>
                  </a:lnSpc>
                  <a:buNone/>
                </a:pPr>
                <a:r>
                  <a:rPr lang="en-CA" dirty="0">
                    <a:solidFill>
                      <a:srgbClr val="323232"/>
                    </a:solidFill>
                  </a:rPr>
                  <a:t>The basic assumption of linear regression is that the dependent variable </a:t>
                </a:r>
                <a14:m>
                  <m:oMath xmlns:m="http://schemas.openxmlformats.org/officeDocument/2006/math">
                    <m:r>
                      <a:rPr lang="en-CA" i="1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CA" dirty="0">
                    <a:solidFill>
                      <a:srgbClr val="323232"/>
                    </a:solidFill>
                  </a:rPr>
                  <a:t> can be </a:t>
                </a:r>
                <a:r>
                  <a:rPr lang="en-CA" b="1" dirty="0">
                    <a:solidFill>
                      <a:srgbClr val="323232"/>
                    </a:solidFill>
                  </a:rPr>
                  <a:t>approximated</a:t>
                </a:r>
                <a:r>
                  <a:rPr lang="en-CA" dirty="0">
                    <a:solidFill>
                      <a:srgbClr val="323232"/>
                    </a:solidFill>
                  </a:rPr>
                  <a:t> by a linear combination of the independent variables as follows: </a:t>
                </a:r>
              </a:p>
              <a:p>
                <a:pPr marL="0" indent="0" algn="just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1" i="1" smtClean="0">
                          <a:solidFill>
                            <a:srgbClr val="323232"/>
                          </a:solidFill>
                          <a:latin typeface="Cambria Math" panose="02040503050406030204" pitchFamily="18" charset="0"/>
                        </a:rPr>
                        <m:t>𝒀</m:t>
                      </m:r>
                      <m:r>
                        <a:rPr lang="en-CA" b="0" i="1" smtClean="0">
                          <a:solidFill>
                            <a:srgbClr val="32323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b="1" i="1" smtClean="0">
                          <a:solidFill>
                            <a:srgbClr val="323232"/>
                          </a:solidFill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en-CA" b="1" i="1" smtClean="0">
                          <a:solidFill>
                            <a:srgbClr val="32323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𝜷</m:t>
                      </m:r>
                      <m:r>
                        <a:rPr lang="en-CA" b="0" i="1" smtClean="0">
                          <a:solidFill>
                            <a:srgbClr val="32323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CA" b="1" i="1" smtClean="0">
                          <a:solidFill>
                            <a:srgbClr val="32323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𝜺</m:t>
                      </m:r>
                      <m:r>
                        <a:rPr lang="en-CA" b="0" i="1" smtClean="0">
                          <a:solidFill>
                            <a:srgbClr val="32323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CA" b="0" dirty="0">
                  <a:solidFill>
                    <a:srgbClr val="323232"/>
                  </a:solidFill>
                  <a:ea typeface="Cambria Math" panose="02040503050406030204" pitchFamily="18" charset="0"/>
                </a:endParaRPr>
              </a:p>
              <a:p>
                <a:pPr marL="0" indent="0" algn="just">
                  <a:lnSpc>
                    <a:spcPct val="110000"/>
                  </a:lnSpc>
                  <a:buNone/>
                </a:pPr>
                <a:r>
                  <a:rPr lang="en-CA" dirty="0">
                    <a:solidFill>
                      <a:srgbClr val="323232"/>
                    </a:solidFill>
                  </a:rPr>
                  <a:t>where </a:t>
                </a:r>
                <a14:m>
                  <m:oMath xmlns:m="http://schemas.openxmlformats.org/officeDocument/2006/math">
                    <m:r>
                      <a:rPr lang="en-CA" i="1">
                        <a:solidFill>
                          <a:srgbClr val="32323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CA" i="1">
                        <a:solidFill>
                          <a:srgbClr val="32323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CA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CA" b="0" i="1" smtClean="0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p>
                    </m:sSup>
                  </m:oMath>
                </a14:m>
                <a:r>
                  <a:rPr lang="en-CA" dirty="0">
                    <a:solidFill>
                      <a:srgbClr val="323232"/>
                    </a:solidFill>
                  </a:rPr>
                  <a:t>is to be determined based on the training set, and for which</a:t>
                </a:r>
              </a:p>
              <a:p>
                <a:pPr marL="0" indent="0" algn="just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CA" b="0" i="0" smtClean="0">
                          <a:solidFill>
                            <a:srgbClr val="323232"/>
                          </a:solidFill>
                        </a:rPr>
                        <m:t>E</m:t>
                      </m:r>
                      <m:d>
                        <m:dPr>
                          <m:ctrlPr>
                            <a:rPr lang="en-CA" b="0" i="1" smtClean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1" i="1" smtClean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𝜺</m:t>
                          </m:r>
                        </m:e>
                        <m:e>
                          <m:r>
                            <a:rPr lang="en-CA" b="1" i="1" smtClean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𝑿</m:t>
                          </m:r>
                        </m:e>
                      </m:d>
                      <m:r>
                        <a:rPr lang="en-CA" b="0" i="1" smtClean="0">
                          <a:solidFill>
                            <a:srgbClr val="32323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=0,  </m:t>
                      </m:r>
                      <m:r>
                        <m:rPr>
                          <m:nor/>
                        </m:rPr>
                        <a:rPr lang="en-CA" b="0" i="0" smtClean="0">
                          <a:solidFill>
                            <a:srgbClr val="323232"/>
                          </a:solidFill>
                          <a:ea typeface="Cambria Math" panose="02040503050406030204" pitchFamily="18" charset="0"/>
                        </a:rPr>
                        <m:t>E</m:t>
                      </m:r>
                      <m:d>
                        <m:dPr>
                          <m:ctrlPr>
                            <a:rPr lang="en-CA" b="0" i="1" smtClean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1" i="1" smtClean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𝜺</m:t>
                          </m:r>
                          <m:sSup>
                            <m:sSupPr>
                              <m:ctrlPr>
                                <a:rPr lang="en-CA" b="1" i="1" smtClean="0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b="1" i="1" smtClean="0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𝜺</m:t>
                              </m:r>
                            </m:e>
                            <m:sup>
                              <m:r>
                                <a:rPr lang="en-CA" b="0" i="1" smtClean="0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</m:e>
                        <m:e>
                          <m:r>
                            <a:rPr lang="en-CA" b="1" i="1" smtClean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𝑿</m:t>
                          </m:r>
                        </m:e>
                      </m:d>
                      <m:r>
                        <a:rPr lang="en-CA" b="0" i="1" smtClean="0">
                          <a:solidFill>
                            <a:srgbClr val="32323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CA" b="0" i="1" smtClean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b="0" i="1" smtClean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CA" b="0" i="1" smtClean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CA" b="0" i="1" smtClean="0">
                          <a:solidFill>
                            <a:srgbClr val="32323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</m:t>
                      </m:r>
                      <m:r>
                        <a:rPr lang="en-CA" b="0" i="1" smtClean="0">
                          <a:solidFill>
                            <a:srgbClr val="32323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 </m:t>
                      </m:r>
                    </m:oMath>
                  </m:oMathPara>
                </a14:m>
                <a:endParaRPr lang="en-CA" b="0" dirty="0">
                  <a:solidFill>
                    <a:srgbClr val="323232"/>
                  </a:solidFill>
                  <a:ea typeface="Cambria Math" panose="02040503050406030204" pitchFamily="18" charset="0"/>
                </a:endParaRPr>
              </a:p>
              <a:p>
                <a:pPr marL="0" indent="0" algn="just">
                  <a:lnSpc>
                    <a:spcPct val="110000"/>
                  </a:lnSpc>
                  <a:buNone/>
                </a:pPr>
                <a:r>
                  <a:rPr lang="en-CA" dirty="0">
                    <a:solidFill>
                      <a:srgbClr val="323232"/>
                    </a:solidFill>
                  </a:rPr>
                  <a:t>Typically, the errors are also assumed to be normally distributed, that is :</a:t>
                </a:r>
              </a:p>
              <a:p>
                <a:pPr marL="0" indent="0" algn="ctr">
                  <a:lnSpc>
                    <a:spcPct val="110000"/>
                  </a:lnSpc>
                  <a:buNone/>
                </a:pPr>
                <a14:m>
                  <m:oMath xmlns:m="http://schemas.openxmlformats.org/officeDocument/2006/math">
                    <m:r>
                      <a:rPr lang="en-CA" b="1" i="1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𝜺</m:t>
                    </m:r>
                    <m:r>
                      <a:rPr lang="en-CA" b="0" i="1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en-CA" b="1" i="1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𝑿</m:t>
                    </m:r>
                    <m:r>
                      <a:rPr lang="en-CA" b="0" i="1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~ </m:t>
                    </m:r>
                    <m:r>
                      <a:rPr lang="en-CA" b="0" i="1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r>
                      <a:rPr lang="en-CA" b="0" i="1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(0, </m:t>
                    </m:r>
                    <m:sSup>
                      <m:sSupPr>
                        <m:ctrlPr>
                          <a:rPr lang="en-CA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CA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CA" i="1">
                        <a:solidFill>
                          <a:srgbClr val="32323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CA" dirty="0">
                    <a:solidFill>
                      <a:srgbClr val="323232"/>
                    </a:solidFill>
                  </a:rPr>
                  <a:t>).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806" r="-8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76899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183684-5F7F-4300-82B6-5086BDB3E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Modeling HEURISTICS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8BBF26-41DF-4D07-8DEC-2FFDCAD3BB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CA" dirty="0">
                <a:latin typeface="Dagny OT" panose="020B0504020201020104" pitchFamily="34" charset="0"/>
              </a:rPr>
              <a:t>In a sense, modeling is a </a:t>
            </a:r>
            <a:r>
              <a:rPr lang="en-CA" b="1" dirty="0">
                <a:latin typeface="Dagny OT" panose="020B0504020201020104" pitchFamily="34" charset="0"/>
              </a:rPr>
              <a:t>straightforward</a:t>
            </a:r>
            <a:r>
              <a:rPr lang="en-CA" dirty="0">
                <a:latin typeface="Dagny OT" panose="020B0504020201020104" pitchFamily="34" charset="0"/>
              </a:rPr>
              <a:t> (and </a:t>
            </a:r>
            <a:r>
              <a:rPr lang="en-CA" b="1" dirty="0">
                <a:latin typeface="Dagny OT" panose="020B0504020201020104" pitchFamily="34" charset="0"/>
              </a:rPr>
              <a:t>formulaic</a:t>
            </a:r>
            <a:r>
              <a:rPr lang="en-CA" dirty="0">
                <a:latin typeface="Dagny OT" panose="020B0504020201020104" pitchFamily="34" charset="0"/>
              </a:rPr>
              <a:t>?) process, guided by </a:t>
            </a:r>
            <a:r>
              <a:rPr lang="en-CA" b="1" dirty="0">
                <a:latin typeface="Dagny OT" panose="020B0504020201020104" pitchFamily="34" charset="0"/>
              </a:rPr>
              <a:t>intuition</a:t>
            </a:r>
            <a:r>
              <a:rPr lang="en-CA" dirty="0">
                <a:latin typeface="Dagny OT" panose="020B0504020201020104" pitchFamily="34" charset="0"/>
              </a:rPr>
              <a:t> and </a:t>
            </a:r>
            <a:r>
              <a:rPr lang="en-CA" b="1" dirty="0">
                <a:latin typeface="Dagny OT" panose="020B0504020201020104" pitchFamily="34" charset="0"/>
              </a:rPr>
              <a:t>experience</a:t>
            </a:r>
            <a:r>
              <a:rPr lang="en-CA" dirty="0">
                <a:latin typeface="Dagny OT" panose="020B0504020201020104" pitchFamily="34" charset="0"/>
              </a:rPr>
              <a:t> at each step. </a:t>
            </a:r>
          </a:p>
          <a:p>
            <a:pPr algn="just">
              <a:lnSpc>
                <a:spcPct val="100000"/>
              </a:lnSpc>
            </a:pPr>
            <a:endParaRPr lang="en-CA" sz="500" dirty="0">
              <a:latin typeface="Dagny OT" panose="020B0504020201020104" pitchFamily="34" charset="0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CA" dirty="0">
                <a:latin typeface="Dagny OT" panose="020B0504020201020104" pitchFamily="34" charset="0"/>
              </a:rPr>
              <a:t>Basic steps in building a statistical model:</a:t>
            </a:r>
            <a:endParaRPr lang="en-CA" sz="2000" dirty="0">
              <a:latin typeface="Dagny OT" panose="020B0504020201020104" pitchFamily="34" charset="0"/>
            </a:endParaRPr>
          </a:p>
          <a:p>
            <a:pPr lvl="1">
              <a:lnSpc>
                <a:spcPct val="100000"/>
              </a:lnSpc>
            </a:pPr>
            <a:r>
              <a:rPr lang="en-CA" b="1" dirty="0">
                <a:latin typeface="Dagny OT" panose="020B0504020201020104" pitchFamily="34" charset="0"/>
              </a:rPr>
              <a:t>defining the goals</a:t>
            </a:r>
          </a:p>
          <a:p>
            <a:pPr marL="914400" lvl="2" indent="0">
              <a:lnSpc>
                <a:spcPct val="100000"/>
              </a:lnSpc>
              <a:buNone/>
            </a:pPr>
            <a:r>
              <a:rPr lang="en-CA" sz="1600" dirty="0">
                <a:latin typeface="Dagny OT" panose="020B0504020201020104" pitchFamily="34" charset="0"/>
              </a:rPr>
              <a:t>- what are we trying to achieve? </a:t>
            </a:r>
          </a:p>
          <a:p>
            <a:pPr marL="914400" lvl="2" indent="0">
              <a:lnSpc>
                <a:spcPct val="100000"/>
              </a:lnSpc>
              <a:buNone/>
            </a:pPr>
            <a:r>
              <a:rPr lang="en-CA" sz="1600" dirty="0">
                <a:latin typeface="Dagny OT" panose="020B0504020201020104" pitchFamily="34" charset="0"/>
              </a:rPr>
              <a:t>- under what situations will the model be used and what is the outcome we are trying to predict?</a:t>
            </a:r>
          </a:p>
          <a:p>
            <a:pPr lvl="1">
              <a:lnSpc>
                <a:spcPct val="100000"/>
              </a:lnSpc>
            </a:pPr>
            <a:r>
              <a:rPr lang="en-CA" b="1" dirty="0">
                <a:latin typeface="Dagny OT" panose="020B0504020201020104" pitchFamily="34" charset="0"/>
              </a:rPr>
              <a:t>gathering data</a:t>
            </a:r>
          </a:p>
          <a:p>
            <a:pPr marL="914400" lvl="2" indent="0">
              <a:lnSpc>
                <a:spcPct val="100000"/>
              </a:lnSpc>
              <a:buNone/>
            </a:pPr>
            <a:r>
              <a:rPr lang="en-CA" sz="1600" dirty="0">
                <a:latin typeface="Dagny OT" panose="020B0504020201020104" pitchFamily="34" charset="0"/>
              </a:rPr>
              <a:t>- what data is available?</a:t>
            </a:r>
          </a:p>
          <a:p>
            <a:pPr marL="914400" lvl="2" indent="0">
              <a:lnSpc>
                <a:spcPct val="100000"/>
              </a:lnSpc>
              <a:buNone/>
            </a:pPr>
            <a:r>
              <a:rPr lang="en-CA" sz="1600" dirty="0">
                <a:latin typeface="Dagny OT" panose="020B0504020201020104" pitchFamily="34" charset="0"/>
              </a:rPr>
              <a:t>- how many records will we have?</a:t>
            </a:r>
          </a:p>
          <a:p>
            <a:pPr marL="914400" lvl="2" indent="0">
              <a:lnSpc>
                <a:spcPct val="100000"/>
              </a:lnSpc>
              <a:buNone/>
            </a:pPr>
            <a:r>
              <a:rPr lang="en-CA" dirty="0">
                <a:latin typeface="Dagny OT" panose="020B0504020201020104" pitchFamily="34" charset="0"/>
              </a:rPr>
              <a:t>- </a:t>
            </a:r>
            <a:r>
              <a:rPr lang="en-CA" sz="1600" dirty="0">
                <a:latin typeface="Dagny OT" panose="020B0504020201020104" pitchFamily="34" charset="0"/>
              </a:rPr>
              <a:t>generally, modelers want as much data as possible</a:t>
            </a:r>
          </a:p>
        </p:txBody>
      </p:sp>
    </p:spTree>
    <p:extLst>
      <p:ext uri="{BB962C8B-B14F-4D97-AF65-F5344CB8AC3E}">
        <p14:creationId xmlns:p14="http://schemas.microsoft.com/office/powerpoint/2010/main" val="2068500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3116CF0-7A17-F54B-970E-A38C4425E3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Helvetica Light" charset="0"/>
                <a:cs typeface="Helvetica Light" charset="0"/>
              </a:rPr>
              <a:t>Linear Regression</a:t>
            </a:r>
            <a:endParaRPr lang="en-C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 algn="just">
                  <a:lnSpc>
                    <a:spcPct val="110000"/>
                  </a:lnSpc>
                  <a:buNone/>
                </a:pPr>
                <a:r>
                  <a:rPr lang="en-CA" dirty="0">
                    <a:solidFill>
                      <a:srgbClr val="323232"/>
                    </a:solidFill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i="1" smtClean="0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CA" i="1" smtClean="0">
                                <a:solidFill>
                                  <a:srgbClr val="32323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CA" i="1" smtClean="0">
                                <a:solidFill>
                                  <a:srgbClr val="32323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CA" b="0" i="1" smtClean="0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CA" dirty="0">
                    <a:solidFill>
                      <a:srgbClr val="323232"/>
                    </a:solidFill>
                  </a:rPr>
                  <a:t> is the estimate of the true coefficient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CA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CA" dirty="0">
                    <a:solidFill>
                      <a:srgbClr val="323232"/>
                    </a:solidFill>
                  </a:rPr>
                  <a:t>, the </a:t>
                </a:r>
                <a:r>
                  <a:rPr lang="en-CA" b="1" dirty="0">
                    <a:solidFill>
                      <a:srgbClr val="323232"/>
                    </a:solidFill>
                  </a:rPr>
                  <a:t>linear regression</a:t>
                </a:r>
                <a:r>
                  <a:rPr lang="en-CA" dirty="0">
                    <a:solidFill>
                      <a:srgbClr val="323232"/>
                    </a:solidFill>
                  </a:rPr>
                  <a:t> model associated with the data is </a:t>
                </a:r>
              </a:p>
              <a:p>
                <a:pPr marL="0" indent="0" algn="just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CA" b="1" i="1" smtClean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b="1" i="1" smtClean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  <m:t>𝒀</m:t>
                          </m:r>
                        </m:e>
                      </m:acc>
                      <m:d>
                        <m:dPr>
                          <m:ctrlPr>
                            <a:rPr lang="en-CA" b="0" i="1" smtClean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1" i="1" smtClean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CA" b="0" i="1" smtClean="0">
                          <a:solidFill>
                            <a:srgbClr val="323232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CA" b="0" i="1" smtClean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CA" i="1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CA" i="1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CA" b="0" i="1" smtClean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CA" b="0" i="1" smtClean="0">
                          <a:solidFill>
                            <a:srgbClr val="32323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CA" i="1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CA" i="1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CA" i="1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CA" b="0" i="1" smtClean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CA" i="1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CA" b="0" i="1" smtClean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CA" b="0" i="1" smtClean="0">
                          <a:solidFill>
                            <a:srgbClr val="32323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CA" b="0" i="1" smtClean="0">
                          <a:solidFill>
                            <a:srgbClr val="32323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⋯+</m:t>
                      </m:r>
                      <m:sSub>
                        <m:sSubPr>
                          <m:ctrlPr>
                            <a:rPr lang="en-CA" i="1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CA" i="1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CA" i="1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CA" b="0" i="1" smtClean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sSub>
                        <m:sSubPr>
                          <m:ctrlPr>
                            <a:rPr lang="en-CA" i="1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CA" b="0" i="1" smtClean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en-CA" dirty="0">
                  <a:solidFill>
                    <a:srgbClr val="323232"/>
                  </a:solidFill>
                </a:endParaRPr>
              </a:p>
              <a:p>
                <a:pPr marL="0" indent="0" algn="just">
                  <a:lnSpc>
                    <a:spcPct val="110000"/>
                  </a:lnSpc>
                  <a:buNone/>
                </a:pPr>
                <a:r>
                  <a:rPr lang="en-CA" dirty="0">
                    <a:solidFill>
                      <a:srgbClr val="323232"/>
                    </a:solidFill>
                  </a:rPr>
                  <a:t>In matrix form, the regression problem requires a solution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CA" i="1" smtClean="0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CA" b="1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</m:acc>
                  </m:oMath>
                </a14:m>
                <a:r>
                  <a:rPr lang="en-CA" dirty="0">
                    <a:solidFill>
                      <a:srgbClr val="323232"/>
                    </a:solidFill>
                  </a:rPr>
                  <a:t> to the </a:t>
                </a:r>
                <a:r>
                  <a:rPr lang="en-CA" b="1" dirty="0">
                    <a:solidFill>
                      <a:srgbClr val="323232"/>
                    </a:solidFill>
                  </a:rPr>
                  <a:t>normal equation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CA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b="1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p>
                        <m:r>
                          <a:rPr lang="en-CA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CA" b="1" i="1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CA" b="1" i="1">
                        <a:solidFill>
                          <a:srgbClr val="32323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  <m:r>
                      <a:rPr lang="en-CA" i="1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CA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b="1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p>
                        <m:r>
                          <a:rPr lang="en-CA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CA" b="1" i="1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𝒀</m:t>
                    </m:r>
                    <m:r>
                      <a:rPr lang="en-CA" b="0" i="1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CA" dirty="0">
                  <a:solidFill>
                    <a:srgbClr val="323232"/>
                  </a:solidFill>
                </a:endParaRPr>
              </a:p>
              <a:p>
                <a:pPr algn="just">
                  <a:lnSpc>
                    <a:spcPct val="110000"/>
                  </a:lnSpc>
                </a:pPr>
                <a:endParaRPr lang="en-CA" sz="1000" dirty="0">
                  <a:solidFill>
                    <a:srgbClr val="323232"/>
                  </a:solidFill>
                </a:endParaRPr>
              </a:p>
              <a:p>
                <a:pPr marL="0" indent="0" algn="just">
                  <a:lnSpc>
                    <a:spcPct val="110000"/>
                  </a:lnSpc>
                  <a:buNone/>
                </a:pPr>
                <a:r>
                  <a:rPr lang="en-CA" dirty="0">
                    <a:solidFill>
                      <a:srgbClr val="323232"/>
                    </a:solidFill>
                  </a:rPr>
                  <a:t>When the symmetric positive definite matrix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CA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b="1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p>
                        <m:r>
                          <a:rPr lang="en-CA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CA" b="1" i="1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en-CA" dirty="0">
                    <a:solidFill>
                      <a:srgbClr val="323232"/>
                    </a:solidFill>
                  </a:rPr>
                  <a:t> is invertible, the fitted coefficient is simply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CA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CA" i="1">
                                <a:solidFill>
                                  <a:srgbClr val="32323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CA" i="1">
                                    <a:solidFill>
                                      <a:srgbClr val="32323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CA" b="1" i="1">
                                    <a:solidFill>
                                      <a:srgbClr val="32323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𝜷</m:t>
                                </m:r>
                              </m:e>
                            </m:acc>
                            <m:r>
                              <a:rPr lang="en-CA" b="0" i="1" smtClean="0">
                                <a:solidFill>
                                  <a:srgbClr val="32323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CA" i="1">
                                <a:solidFill>
                                  <a:srgbClr val="323232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CA" b="1" i="1">
                                <a:solidFill>
                                  <a:srgbClr val="323232"/>
                                </a:solidFill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  <m:sup>
                            <m:r>
                              <a:rPr lang="en-CA" i="1">
                                <a:solidFill>
                                  <a:srgbClr val="323232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CA" b="1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en-CA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CA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CA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CA" b="1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p>
                        <m:r>
                          <a:rPr lang="en-CA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CA" b="1" i="1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𝒀</m:t>
                    </m:r>
                  </m:oMath>
                </a14:m>
                <a:r>
                  <a:rPr lang="en-CA" dirty="0">
                    <a:solidFill>
                      <a:srgbClr val="323232"/>
                    </a:solidFill>
                  </a:rPr>
                  <a:t>). Note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CA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b="1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p>
                        <m:r>
                          <a:rPr lang="en-CA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CA" b="1" i="1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en-CA" dirty="0">
                    <a:solidFill>
                      <a:srgbClr val="323232"/>
                    </a:solidFill>
                  </a:rPr>
                  <a:t> is a </a:t>
                </a:r>
                <a14:m>
                  <m:oMath xmlns:m="http://schemas.openxmlformats.org/officeDocument/2006/math">
                    <m:r>
                      <a:rPr lang="en-CA" b="0" i="1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CA" i="1">
                        <a:solidFill>
                          <a:srgbClr val="32323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CA" i="1">
                        <a:solidFill>
                          <a:srgbClr val="32323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CA" dirty="0">
                    <a:solidFill>
                      <a:srgbClr val="323232"/>
                    </a:solidFill>
                  </a:rPr>
                  <a:t> matrix, which makes the inversion “easier” to compute, relatively speaking, when </a:t>
                </a:r>
                <a14:m>
                  <m:oMath xmlns:m="http://schemas.openxmlformats.org/officeDocument/2006/math">
                    <m:r>
                      <a:rPr lang="en-CA" b="0" i="1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CA" dirty="0">
                    <a:solidFill>
                      <a:srgbClr val="323232"/>
                    </a:solidFill>
                  </a:rPr>
                  <a:t> is large.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806" r="-806" b="-24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21558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3116CF0-7A17-F54B-970E-A38C4425E3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Helvetica Light" charset="0"/>
                <a:cs typeface="Helvetica Light" charset="0"/>
              </a:rPr>
              <a:t>Generalized Linear Regression</a:t>
            </a:r>
            <a:endParaRPr lang="en-C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 algn="just">
                  <a:lnSpc>
                    <a:spcPct val="100000"/>
                  </a:lnSpc>
                  <a:buNone/>
                </a:pPr>
                <a:r>
                  <a:rPr lang="en-CA" b="1" dirty="0">
                    <a:solidFill>
                      <a:srgbClr val="323232"/>
                    </a:solidFill>
                  </a:rPr>
                  <a:t>Generalized linear models </a:t>
                </a:r>
                <a:r>
                  <a:rPr lang="en-CA" dirty="0">
                    <a:solidFill>
                      <a:srgbClr val="323232"/>
                    </a:solidFill>
                  </a:rPr>
                  <a:t>(GLMs) extend linear statistical models by accommodating response variables with </a:t>
                </a:r>
                <a:r>
                  <a:rPr lang="en-CA" b="1" dirty="0">
                    <a:solidFill>
                      <a:srgbClr val="323232"/>
                    </a:solidFill>
                  </a:rPr>
                  <a:t>non-normal</a:t>
                </a:r>
                <a:r>
                  <a:rPr lang="en-CA" dirty="0">
                    <a:solidFill>
                      <a:srgbClr val="323232"/>
                    </a:solidFill>
                  </a:rPr>
                  <a:t> conditional distributions. </a:t>
                </a:r>
              </a:p>
              <a:p>
                <a:pPr algn="just">
                  <a:lnSpc>
                    <a:spcPct val="100000"/>
                  </a:lnSpc>
                </a:pPr>
                <a:endParaRPr lang="en-CA" sz="500" dirty="0">
                  <a:solidFill>
                    <a:srgbClr val="323232"/>
                  </a:solidFill>
                </a:endParaRPr>
              </a:p>
              <a:p>
                <a:pPr marL="0" indent="0" algn="just">
                  <a:lnSpc>
                    <a:spcPct val="100000"/>
                  </a:lnSpc>
                  <a:buNone/>
                </a:pPr>
                <a:r>
                  <a:rPr lang="en-CA" dirty="0">
                    <a:solidFill>
                      <a:srgbClr val="323232"/>
                    </a:solidFill>
                  </a:rPr>
                  <a:t>Except for the </a:t>
                </a:r>
                <a:r>
                  <a:rPr lang="en-CA" b="1" dirty="0">
                    <a:solidFill>
                      <a:srgbClr val="323232"/>
                    </a:solidFill>
                  </a:rPr>
                  <a:t>error structure</a:t>
                </a:r>
                <a:r>
                  <a:rPr lang="en-CA" dirty="0">
                    <a:solidFill>
                      <a:srgbClr val="323232"/>
                    </a:solidFill>
                  </a:rPr>
                  <a:t>, a GLM is essentially the same as for a linear model:</a:t>
                </a:r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CA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CA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CA" i="1">
                        <a:solidFill>
                          <a:srgbClr val="32323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CA" i="1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CA" dirty="0">
                    <a:solidFill>
                      <a:srgbClr val="323232"/>
                    </a:solidFill>
                  </a:rPr>
                  <a:t>some distribution with mean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CA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CA" dirty="0">
                    <a:solidFill>
                      <a:srgbClr val="323232"/>
                    </a:solidFill>
                  </a:rPr>
                  <a:t>, where</a:t>
                </a:r>
                <a14:m>
                  <m:oMath xmlns:m="http://schemas.openxmlformats.org/officeDocument/2006/math">
                    <m:r>
                      <a:rPr lang="en-CA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CA" i="1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CA" i="1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CA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CA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CA" dirty="0">
                    <a:solidFill>
                      <a:srgbClr val="323232"/>
                    </a:solidFill>
                  </a:rPr>
                  <a:t>)</a:t>
                </a:r>
                <a14:m>
                  <m:oMath xmlns:m="http://schemas.openxmlformats.org/officeDocument/2006/math">
                    <m:r>
                      <a:rPr lang="en-CA" i="1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= </m:t>
                    </m:r>
                    <m:sSubSup>
                      <m:sSubSupPr>
                        <m:ctrlPr>
                          <a:rPr lang="en-CA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CA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CA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CA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en-CA" i="1">
                        <a:solidFill>
                          <a:srgbClr val="32323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endParaRPr lang="en-CA" dirty="0">
                  <a:solidFill>
                    <a:srgbClr val="323232"/>
                  </a:solidFill>
                </a:endParaRPr>
              </a:p>
              <a:p>
                <a:pPr algn="just">
                  <a:lnSpc>
                    <a:spcPct val="100000"/>
                  </a:lnSpc>
                </a:pPr>
                <a:endParaRPr lang="en-CA" sz="500" dirty="0">
                  <a:solidFill>
                    <a:srgbClr val="323232"/>
                  </a:solidFill>
                </a:endParaRPr>
              </a:p>
              <a:p>
                <a:pPr marL="0" indent="0" algn="just">
                  <a:lnSpc>
                    <a:spcPct val="100000"/>
                  </a:lnSpc>
                  <a:buNone/>
                </a:pPr>
                <a:r>
                  <a:rPr lang="en-CA" dirty="0">
                    <a:solidFill>
                      <a:srgbClr val="323232"/>
                    </a:solidFill>
                  </a:rPr>
                  <a:t>A GLM therefore consists of three parts:</a:t>
                </a:r>
              </a:p>
              <a:p>
                <a:pPr marL="1143000" lvl="1" indent="-457200" algn="just">
                  <a:lnSpc>
                    <a:spcPct val="100000"/>
                  </a:lnSpc>
                </a:pPr>
                <a:r>
                  <a:rPr lang="en-CA" sz="2000" dirty="0">
                    <a:solidFill>
                      <a:srgbClr val="323232"/>
                    </a:solidFill>
                  </a:rPr>
                  <a:t>a </a:t>
                </a:r>
                <a:r>
                  <a:rPr lang="en-CA" sz="2000" b="1" dirty="0">
                    <a:solidFill>
                      <a:srgbClr val="323232"/>
                    </a:solidFill>
                  </a:rPr>
                  <a:t>systematic</a:t>
                </a:r>
                <a:r>
                  <a:rPr lang="en-CA" sz="2000" dirty="0">
                    <a:solidFill>
                      <a:srgbClr val="323232"/>
                    </a:solidFill>
                  </a:rPr>
                  <a:t> component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CA" sz="2000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CA" sz="2000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CA" sz="2000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CA" sz="2000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en-CA" sz="2000" i="1">
                        <a:solidFill>
                          <a:srgbClr val="32323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CA" sz="2000" i="1">
                        <a:solidFill>
                          <a:srgbClr val="32323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CA" sz="2000" dirty="0">
                  <a:solidFill>
                    <a:srgbClr val="323232"/>
                  </a:solidFill>
                </a:endParaRPr>
              </a:p>
              <a:p>
                <a:pPr marL="1143000" lvl="1" indent="-457200" algn="just">
                  <a:lnSpc>
                    <a:spcPct val="100000"/>
                  </a:lnSpc>
                </a:pPr>
                <a:r>
                  <a:rPr lang="en-CA" sz="2000" dirty="0">
                    <a:solidFill>
                      <a:srgbClr val="323232"/>
                    </a:solidFill>
                  </a:rPr>
                  <a:t>a </a:t>
                </a:r>
                <a:r>
                  <a:rPr lang="en-CA" sz="2000" b="1" dirty="0">
                    <a:solidFill>
                      <a:srgbClr val="323232"/>
                    </a:solidFill>
                  </a:rPr>
                  <a:t>random</a:t>
                </a:r>
                <a:r>
                  <a:rPr lang="en-CA" sz="2000" dirty="0">
                    <a:solidFill>
                      <a:srgbClr val="323232"/>
                    </a:solidFill>
                  </a:rPr>
                  <a:t> component – specified distribution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sz="2000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2000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CA" sz="2000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CA" sz="2000" dirty="0">
                    <a:solidFill>
                      <a:srgbClr val="323232"/>
                    </a:solidFill>
                  </a:rPr>
                  <a:t> </a:t>
                </a:r>
              </a:p>
              <a:p>
                <a:pPr marL="1143000" lvl="1" indent="-457200" algn="just">
                  <a:lnSpc>
                    <a:spcPct val="100000"/>
                  </a:lnSpc>
                </a:pPr>
                <a:r>
                  <a:rPr lang="en-CA" sz="2000" dirty="0">
                    <a:solidFill>
                      <a:srgbClr val="323232"/>
                    </a:solidFill>
                  </a:rPr>
                  <a:t>a </a:t>
                </a:r>
                <a:r>
                  <a:rPr lang="en-CA" sz="2000" b="1" dirty="0">
                    <a:solidFill>
                      <a:srgbClr val="323232"/>
                    </a:solidFill>
                  </a:rPr>
                  <a:t>link</a:t>
                </a:r>
                <a:r>
                  <a:rPr lang="en-CA" sz="2000" dirty="0">
                    <a:solidFill>
                      <a:srgbClr val="323232"/>
                    </a:solidFill>
                  </a:rPr>
                  <a:t> function </a:t>
                </a:r>
                <a14:m>
                  <m:oMath xmlns:m="http://schemas.openxmlformats.org/officeDocument/2006/math">
                    <m:r>
                      <a:rPr lang="en-CA" sz="2000" i="1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endParaRPr lang="en-CA" sz="2000" dirty="0">
                  <a:solidFill>
                    <a:srgbClr val="323232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806" t="-306" r="-806" b="-18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58742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3116CF0-7A17-F54B-970E-A38C4425E3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Helvetica Light" charset="0"/>
                <a:cs typeface="Helvetica Light" charset="0"/>
              </a:rPr>
              <a:t>Generalized Linear Regression</a:t>
            </a:r>
            <a:endParaRPr lang="en-C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 algn="just">
                  <a:lnSpc>
                    <a:spcPct val="110000"/>
                  </a:lnSpc>
                  <a:buNone/>
                </a:pPr>
                <a:r>
                  <a:rPr lang="en-CA" dirty="0">
                    <a:solidFill>
                      <a:srgbClr val="323232"/>
                    </a:solidFill>
                  </a:rPr>
                  <a:t>We could specify </a:t>
                </a:r>
                <a:r>
                  <a:rPr lang="en-CA" b="1" dirty="0">
                    <a:solidFill>
                      <a:srgbClr val="323232"/>
                    </a:solidFill>
                    <a:latin typeface="Helvetica" pitchFamily="2" charset="0"/>
                  </a:rPr>
                  <a:t>any</a:t>
                </a:r>
                <a:r>
                  <a:rPr lang="en-CA" dirty="0">
                    <a:solidFill>
                      <a:srgbClr val="323232"/>
                    </a:solidFill>
                  </a:rPr>
                  <a:t> distribution for the outcome variable </a:t>
                </a:r>
                <a14:m>
                  <m:oMath xmlns:m="http://schemas.openxmlformats.org/officeDocument/2006/math">
                    <m:r>
                      <a:rPr lang="en-CA" i="1" dirty="0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CA" dirty="0">
                    <a:solidFill>
                      <a:srgbClr val="323232"/>
                    </a:solidFill>
                  </a:rPr>
                  <a:t>… </a:t>
                </a:r>
              </a:p>
              <a:p>
                <a:pPr lvl="1" algn="just">
                  <a:lnSpc>
                    <a:spcPct val="110000"/>
                  </a:lnSpc>
                </a:pPr>
                <a:r>
                  <a:rPr lang="en-CA" dirty="0">
                    <a:solidFill>
                      <a:srgbClr val="323232"/>
                    </a:solidFill>
                  </a:rPr>
                  <a:t>but the mathematics of GLM work nicely only for the </a:t>
                </a:r>
                <a:r>
                  <a:rPr lang="en-CA" b="1" dirty="0">
                    <a:solidFill>
                      <a:srgbClr val="323232"/>
                    </a:solidFill>
                    <a:latin typeface="Helvetica" pitchFamily="2" charset="0"/>
                  </a:rPr>
                  <a:t>exponential family</a:t>
                </a:r>
                <a:r>
                  <a:rPr lang="en-CA" dirty="0">
                    <a:solidFill>
                      <a:srgbClr val="323232"/>
                    </a:solidFill>
                  </a:rPr>
                  <a:t> of distributions (most common statistical distributions fall into this family: such as the normal, binomial, Poisson, gamma, and others).</a:t>
                </a:r>
              </a:p>
              <a:p>
                <a:pPr lvl="1" algn="just">
                  <a:lnSpc>
                    <a:spcPct val="110000"/>
                  </a:lnSpc>
                </a:pPr>
                <a:endParaRPr lang="en-CA" sz="500" dirty="0">
                  <a:solidFill>
                    <a:srgbClr val="323232"/>
                  </a:solidFill>
                </a:endParaRPr>
              </a:p>
              <a:p>
                <a:pPr marL="0" indent="0" algn="just">
                  <a:buNone/>
                </a:pPr>
                <a:r>
                  <a:rPr lang="en-CA" dirty="0">
                    <a:solidFill>
                      <a:srgbClr val="323232"/>
                    </a:solidFill>
                  </a:rPr>
                  <a:t>Linear regression is an example of GLM: </a:t>
                </a:r>
              </a:p>
              <a:p>
                <a:pPr lvl="1" algn="just"/>
                <a:r>
                  <a:rPr lang="en-CA" sz="2000" dirty="0">
                    <a:solidFill>
                      <a:srgbClr val="323232"/>
                    </a:solidFill>
                  </a:rPr>
                  <a:t>systematic component: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CA" sz="2000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CA" sz="2000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CA" sz="2000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CA" sz="2000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en-CA" sz="2000" i="1">
                        <a:solidFill>
                          <a:srgbClr val="32323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CA" sz="2000" i="1">
                        <a:solidFill>
                          <a:srgbClr val="32323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CA" sz="2000" dirty="0">
                  <a:solidFill>
                    <a:srgbClr val="323232"/>
                  </a:solidFill>
                </a:endParaRPr>
              </a:p>
              <a:p>
                <a:pPr lvl="1" algn="just"/>
                <a:r>
                  <a:rPr lang="en-CA" sz="2000" dirty="0">
                    <a:solidFill>
                      <a:srgbClr val="323232"/>
                    </a:solidFill>
                  </a:rPr>
                  <a:t>random component: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sz="2000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2000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CA" sz="2000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CA" sz="2000" i="1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CA" sz="2000" i="1">
                        <a:solidFill>
                          <a:srgbClr val="32323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 </m:t>
                    </m:r>
                    <m:r>
                      <a:rPr lang="en-CA" sz="2000" i="1">
                        <a:solidFill>
                          <a:srgbClr val="32323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CA" sz="2000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CA" sz="2000" i="1">
                                <a:solidFill>
                                  <a:srgbClr val="32323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2000" i="1">
                                <a:solidFill>
                                  <a:srgbClr val="32323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CA" sz="2000" i="1">
                                <a:solidFill>
                                  <a:srgbClr val="32323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CA" sz="2000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, </m:t>
                        </m:r>
                        <m:sSup>
                          <m:sSupPr>
                            <m:ctrlPr>
                              <a:rPr lang="en-CA" sz="2000" i="1">
                                <a:solidFill>
                                  <a:srgbClr val="32323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2000" i="1">
                                <a:solidFill>
                                  <a:srgbClr val="32323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CA" sz="2000" i="1">
                                <a:solidFill>
                                  <a:srgbClr val="32323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CA" sz="2000" dirty="0">
                  <a:solidFill>
                    <a:srgbClr val="323232"/>
                  </a:solidFill>
                </a:endParaRPr>
              </a:p>
              <a:p>
                <a:pPr lvl="1" algn="just"/>
                <a:r>
                  <a:rPr lang="en-CA" sz="2000" dirty="0">
                    <a:solidFill>
                      <a:srgbClr val="323232"/>
                    </a:solidFill>
                  </a:rPr>
                  <a:t>link: </a:t>
                </a:r>
                <a14:m>
                  <m:oMath xmlns:m="http://schemas.openxmlformats.org/officeDocument/2006/math">
                    <m:r>
                      <a:rPr lang="en-CA" sz="2000" i="1">
                        <a:solidFill>
                          <a:srgbClr val="32323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CA" sz="2000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2000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</m:d>
                    <m:r>
                      <a:rPr lang="en-CA" sz="2000" i="1">
                        <a:solidFill>
                          <a:srgbClr val="32323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CA" sz="2000" dirty="0">
                    <a:solidFill>
                      <a:srgbClr val="323232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CA" sz="2000" i="1">
                        <a:solidFill>
                          <a:srgbClr val="32323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CA" sz="2000" dirty="0">
                    <a:solidFill>
                      <a:srgbClr val="323232"/>
                    </a:solidFill>
                  </a:rPr>
                  <a:t>, the identity link </a:t>
                </a:r>
                <a:endParaRPr lang="en-CA" sz="2000" b="1" dirty="0">
                  <a:solidFill>
                    <a:srgbClr val="323232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806" r="-5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03239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3116CF0-7A17-F54B-970E-A38C4425E3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Helvetica Light" charset="0"/>
                <a:cs typeface="Helvetica Light" charset="0"/>
              </a:rPr>
              <a:t>EXAMPLE</a:t>
            </a:r>
            <a:endParaRPr lang="en-C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 algn="just">
                  <a:lnSpc>
                    <a:spcPct val="110000"/>
                  </a:lnSpc>
                  <a:buNone/>
                </a:pPr>
                <a:r>
                  <a:rPr lang="en-US" dirty="0">
                    <a:solidFill>
                      <a:srgbClr val="323232"/>
                    </a:solidFill>
                    <a:latin typeface="Helvetica" pitchFamily="2" charset="0"/>
                  </a:rPr>
                  <a:t>I</a:t>
                </a:r>
                <a:r>
                  <a:rPr lang="en-US" dirty="0">
                    <a:solidFill>
                      <a:srgbClr val="323232"/>
                    </a:solidFill>
                  </a:rPr>
                  <a:t>n the early stages of an epidemic, the rate at which new cases occur increases exponentially through time.</a:t>
                </a:r>
              </a:p>
              <a:p>
                <a:pPr algn="just">
                  <a:lnSpc>
                    <a:spcPct val="110000"/>
                  </a:lnSpc>
                </a:pPr>
                <a:endParaRPr lang="en-US" sz="500" dirty="0">
                  <a:solidFill>
                    <a:srgbClr val="323232"/>
                  </a:solidFill>
                </a:endParaRPr>
              </a:p>
              <a:p>
                <a:pPr marL="0" indent="0" algn="just">
                  <a:lnSpc>
                    <a:spcPct val="110000"/>
                  </a:lnSpc>
                  <a:buNone/>
                </a:pPr>
                <a:r>
                  <a:rPr lang="en-US" dirty="0">
                    <a:solidFill>
                      <a:srgbClr val="323232"/>
                    </a:solidFill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CA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323232"/>
                    </a:solidFill>
                  </a:rPr>
                  <a:t> is the expected number of new cases on day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CA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323232"/>
                    </a:solidFill>
                  </a:rPr>
                  <a:t>, a model taking the form </a:t>
                </a:r>
              </a:p>
              <a:p>
                <a:pPr marL="0" indent="0" algn="ctr">
                  <a:lnSpc>
                    <a:spcPct val="110000"/>
                  </a:lnSpc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rgbClr val="32323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func>
                      <m:funcPr>
                        <m:ctrlPr>
                          <a:rPr lang="en-US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solidFill>
                                  <a:srgbClr val="32323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323232"/>
                                </a:solidFill>
                                <a:latin typeface="Cambria Math" panose="02040503050406030204" pitchFamily="18" charset="0"/>
                              </a:rPr>
                              <m:t>𝛿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32323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323232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323232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func>
                  </m:oMath>
                </a14:m>
                <a:r>
                  <a:rPr lang="en-US" dirty="0">
                    <a:solidFill>
                      <a:srgbClr val="323232"/>
                    </a:solidFill>
                  </a:rPr>
                  <a:t> </a:t>
                </a:r>
              </a:p>
              <a:p>
                <a:pPr marL="0" indent="0">
                  <a:lnSpc>
                    <a:spcPct val="110000"/>
                  </a:lnSpc>
                  <a:buNone/>
                </a:pPr>
                <a:r>
                  <a:rPr lang="en-US" dirty="0">
                    <a:solidFill>
                      <a:srgbClr val="323232"/>
                    </a:solidFill>
                  </a:rPr>
                  <a:t>might be appropriate. If we take the log of both sides, we get</a:t>
                </a:r>
              </a:p>
              <a:p>
                <a:pPr algn="just">
                  <a:lnSpc>
                    <a:spcPct val="110000"/>
                  </a:lnSpc>
                </a:pPr>
                <a:endParaRPr lang="en-US" sz="100" dirty="0">
                  <a:solidFill>
                    <a:srgbClr val="323232"/>
                  </a:solidFill>
                </a:endParaRPr>
              </a:p>
              <a:p>
                <a:pPr marL="0" indent="0" algn="just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CA" i="0">
                          <a:solidFill>
                            <a:srgbClr val="323232"/>
                          </a:solidFill>
                          <a:latin typeface="Cambria Math" panose="02040503050406030204" pitchFamily="18" charset="0"/>
                        </a:rPr>
                        <m:t>log</m:t>
                      </m:r>
                      <m:d>
                        <m:dPr>
                          <m:ctrlPr>
                            <a:rPr lang="en-CA" i="1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i="1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i="1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CA" i="1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CA" i="1">
                          <a:solidFill>
                            <a:srgbClr val="32323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CA" i="0">
                          <a:solidFill>
                            <a:srgbClr val="323232"/>
                          </a:solidFill>
                          <a:latin typeface="Cambria Math" panose="02040503050406030204" pitchFamily="18" charset="0"/>
                        </a:rPr>
                        <m:t>log</m:t>
                      </m:r>
                      <m:d>
                        <m:dPr>
                          <m:ctrlPr>
                            <a:rPr lang="en-CA" i="1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i="1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</m:d>
                      <m:r>
                        <a:rPr lang="en-CA" i="1">
                          <a:solidFill>
                            <a:srgbClr val="32323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</m:t>
                      </m:r>
                      <m:r>
                        <a:rPr lang="en-CA" i="1">
                          <a:solidFill>
                            <a:srgbClr val="32323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sSub>
                        <m:sSubPr>
                          <m:ctrlPr>
                            <a:rPr lang="en-CA" i="1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CA" i="1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CA" i="1">
                          <a:solidFill>
                            <a:srgbClr val="32323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i="1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CA" i="1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CA" i="1">
                          <a:solidFill>
                            <a:srgbClr val="32323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CA" i="1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CA" i="1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CA" i="1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CA" i="1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CA" b="0" i="1" smtClean="0">
                          <a:solidFill>
                            <a:srgbClr val="32323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CA" b="0" i="1" smtClean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CA" i="1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i="1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1,</m:t>
                              </m:r>
                              <m:sSub>
                                <m:sSubPr>
                                  <m:ctrlPr>
                                    <a:rPr lang="en-CA" i="1">
                                      <a:solidFill>
                                        <a:srgbClr val="32323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i="1">
                                      <a:solidFill>
                                        <a:srgbClr val="32323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CA" i="1">
                                      <a:solidFill>
                                        <a:srgbClr val="32323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CA" b="0" i="1" smtClean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d>
                        <m:dPr>
                          <m:ctrlPr>
                            <a:rPr lang="en-CA" b="0" i="1" smtClean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i="1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i="1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CA" i="1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CA" b="0" i="1" smtClean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CA" i="1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i="1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CA" i="1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CA" b="0" i="1" smtClean="0">
                          <a:solidFill>
                            <a:srgbClr val="32323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CA" dirty="0">
                  <a:solidFill>
                    <a:srgbClr val="323232"/>
                  </a:solidFill>
                  <a:ea typeface="Cambria Math" panose="02040503050406030204" pitchFamily="18" charset="0"/>
                </a:endParaRPr>
              </a:p>
              <a:p>
                <a:pPr algn="just">
                  <a:lnSpc>
                    <a:spcPct val="110000"/>
                  </a:lnSpc>
                </a:pPr>
                <a:endParaRPr lang="en-US" sz="100" dirty="0">
                  <a:solidFill>
                    <a:srgbClr val="323232"/>
                  </a:solidFill>
                </a:endParaRPr>
              </a:p>
              <a:p>
                <a:pPr marL="0" indent="0" algn="just">
                  <a:lnSpc>
                    <a:spcPct val="110000"/>
                  </a:lnSpc>
                  <a:buNone/>
                </a:pPr>
                <a:r>
                  <a:rPr lang="en-US" dirty="0">
                    <a:solidFill>
                      <a:srgbClr val="323232"/>
                    </a:solidFill>
                  </a:rPr>
                  <a:t>Furthermore, since the we measure the number of new cases (a count), the </a:t>
                </a:r>
                <a:r>
                  <a:rPr lang="en-US" b="1" dirty="0">
                    <a:solidFill>
                      <a:srgbClr val="323232"/>
                    </a:solidFill>
                  </a:rPr>
                  <a:t>Poisson </a:t>
                </a:r>
                <a:r>
                  <a:rPr lang="en-US" dirty="0">
                    <a:solidFill>
                      <a:srgbClr val="323232"/>
                    </a:solidFill>
                  </a:rPr>
                  <a:t>distribution</a:t>
                </a:r>
                <a:r>
                  <a:rPr lang="en-US" b="1" dirty="0">
                    <a:solidFill>
                      <a:srgbClr val="323232"/>
                    </a:solidFill>
                  </a:rPr>
                  <a:t> </a:t>
                </a:r>
                <a:r>
                  <a:rPr lang="en-US" dirty="0">
                    <a:solidFill>
                      <a:srgbClr val="323232"/>
                    </a:solidFill>
                  </a:rPr>
                  <a:t>could be a reasonable choice.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829" t="-736" r="-829" b="-26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AC03F753-21D6-654F-9803-8F7531928F5A}"/>
              </a:ext>
            </a:extLst>
          </p:cNvPr>
          <p:cNvSpPr txBox="1"/>
          <p:nvPr/>
        </p:nvSpPr>
        <p:spPr>
          <a:xfrm>
            <a:off x="7366162" y="5150704"/>
            <a:ext cx="2592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Dagny OT" panose="020B0504020201020104" pitchFamily="34" charset="77"/>
              </a:rPr>
              <a:t>systematic component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190503-D5BA-1549-9421-D7EDA47D8318}"/>
              </a:ext>
            </a:extLst>
          </p:cNvPr>
          <p:cNvSpPr txBox="1"/>
          <p:nvPr/>
        </p:nvSpPr>
        <p:spPr>
          <a:xfrm>
            <a:off x="2937399" y="5150704"/>
            <a:ext cx="535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Dagny OT" panose="020B0504020201020104" pitchFamily="34" charset="0"/>
              </a:rPr>
              <a:t>link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967522-0205-B74A-950C-C9C3F9EF9E90}"/>
              </a:ext>
            </a:extLst>
          </p:cNvPr>
          <p:cNvSpPr txBox="1"/>
          <p:nvPr/>
        </p:nvSpPr>
        <p:spPr>
          <a:xfrm>
            <a:off x="9875628" y="5749904"/>
            <a:ext cx="2223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  <a:latin typeface="Dagny OT" panose="020B0504020201020104" pitchFamily="34" charset="77"/>
              </a:rPr>
              <a:t>random component</a:t>
            </a:r>
          </a:p>
        </p:txBody>
      </p:sp>
    </p:spTree>
    <p:extLst>
      <p:ext uri="{BB962C8B-B14F-4D97-AF65-F5344CB8AC3E}">
        <p14:creationId xmlns:p14="http://schemas.microsoft.com/office/powerpoint/2010/main" val="2914943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3116CF0-7A17-F54B-970E-A38C4425E3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Helvetica Light" charset="0"/>
                <a:cs typeface="Helvetica Light" charset="0"/>
              </a:rPr>
              <a:t>Advantages of GLM</a:t>
            </a:r>
            <a:endParaRPr lang="en-C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 marL="0" indent="0" algn="just">
                  <a:lnSpc>
                    <a:spcPct val="110000"/>
                  </a:lnSpc>
                  <a:buNone/>
                </a:pPr>
                <a:r>
                  <a:rPr lang="en-US" dirty="0">
                    <a:solidFill>
                      <a:srgbClr val="323232"/>
                    </a:solidFill>
                  </a:rPr>
                  <a:t>No need to transform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>
                    <a:solidFill>
                      <a:srgbClr val="323232"/>
                    </a:solidFill>
                  </a:rPr>
                  <a:t> to have a normal distribution</a:t>
                </a:r>
                <a:endParaRPr lang="en-US" sz="500" dirty="0">
                  <a:solidFill>
                    <a:srgbClr val="323232"/>
                  </a:solidFill>
                </a:endParaRPr>
              </a:p>
              <a:p>
                <a:pPr marL="0" indent="0" algn="just">
                  <a:lnSpc>
                    <a:spcPct val="110000"/>
                  </a:lnSpc>
                  <a:buNone/>
                </a:pPr>
                <a:r>
                  <a:rPr lang="en-US" dirty="0">
                    <a:solidFill>
                      <a:srgbClr val="323232"/>
                    </a:solidFill>
                  </a:rPr>
                  <a:t>Choice of link is </a:t>
                </a:r>
                <a:r>
                  <a:rPr lang="en-US" b="1" dirty="0">
                    <a:solidFill>
                      <a:srgbClr val="323232"/>
                    </a:solidFill>
                  </a:rPr>
                  <a:t>separate</a:t>
                </a:r>
                <a:r>
                  <a:rPr lang="en-US" dirty="0">
                    <a:solidFill>
                      <a:srgbClr val="323232"/>
                    </a:solidFill>
                  </a:rPr>
                  <a:t> from the choice of random component</a:t>
                </a:r>
              </a:p>
              <a:p>
                <a:pPr lvl="1" algn="just">
                  <a:lnSpc>
                    <a:spcPct val="110000"/>
                  </a:lnSpc>
                </a:pPr>
                <a:r>
                  <a:rPr lang="en-US" dirty="0">
                    <a:solidFill>
                      <a:srgbClr val="323232"/>
                    </a:solidFill>
                  </a:rPr>
                  <a:t>more modeling flexibility</a:t>
                </a:r>
                <a:endParaRPr lang="en-US" sz="500" dirty="0">
                  <a:solidFill>
                    <a:srgbClr val="323232"/>
                  </a:solidFill>
                </a:endParaRPr>
              </a:p>
              <a:p>
                <a:pPr marL="0" indent="0" algn="just">
                  <a:lnSpc>
                    <a:spcPct val="110000"/>
                  </a:lnSpc>
                  <a:buNone/>
                </a:pPr>
                <a:r>
                  <a:rPr lang="en-US" dirty="0">
                    <a:solidFill>
                      <a:srgbClr val="323232"/>
                    </a:solidFill>
                  </a:rPr>
                  <a:t>If link produces </a:t>
                </a:r>
                <a:r>
                  <a:rPr lang="en-US" b="1" dirty="0">
                    <a:solidFill>
                      <a:srgbClr val="323232"/>
                    </a:solidFill>
                  </a:rPr>
                  <a:t>additive effects</a:t>
                </a:r>
                <a:r>
                  <a:rPr lang="en-US" dirty="0">
                    <a:solidFill>
                      <a:srgbClr val="323232"/>
                    </a:solidFill>
                  </a:rPr>
                  <a:t>, no need for constant variance</a:t>
                </a:r>
                <a:endParaRPr lang="en-US" sz="500" dirty="0">
                  <a:solidFill>
                    <a:srgbClr val="323232"/>
                  </a:solidFill>
                </a:endParaRPr>
              </a:p>
              <a:p>
                <a:pPr marL="0" indent="0" algn="just">
                  <a:lnSpc>
                    <a:spcPct val="110000"/>
                  </a:lnSpc>
                  <a:buNone/>
                </a:pPr>
                <a:r>
                  <a:rPr lang="en-US" dirty="0">
                    <a:solidFill>
                      <a:srgbClr val="323232"/>
                    </a:solidFill>
                  </a:rPr>
                  <a:t>Models are fitted via ML estimation</a:t>
                </a:r>
              </a:p>
              <a:p>
                <a:pPr lvl="1" algn="just">
                  <a:lnSpc>
                    <a:spcPct val="110000"/>
                  </a:lnSpc>
                </a:pPr>
                <a:r>
                  <a:rPr lang="en-US" dirty="0">
                    <a:solidFill>
                      <a:srgbClr val="323232"/>
                    </a:solidFill>
                  </a:rPr>
                  <a:t>optimal properties of the estimators</a:t>
                </a:r>
                <a:endParaRPr lang="en-US" sz="100" b="1" dirty="0">
                  <a:solidFill>
                    <a:srgbClr val="323232"/>
                  </a:solidFill>
                </a:endParaRPr>
              </a:p>
              <a:p>
                <a:pPr marL="0" indent="0" algn="just">
                  <a:lnSpc>
                    <a:spcPct val="110000"/>
                  </a:lnSpc>
                  <a:buNone/>
                </a:pPr>
                <a:r>
                  <a:rPr lang="en-US" b="1" dirty="0">
                    <a:solidFill>
                      <a:srgbClr val="323232"/>
                    </a:solidFill>
                  </a:rPr>
                  <a:t>Inference tools </a:t>
                </a:r>
                <a:r>
                  <a:rPr lang="en-US" dirty="0">
                    <a:solidFill>
                      <a:srgbClr val="323232"/>
                    </a:solidFill>
                  </a:rPr>
                  <a:t>and </a:t>
                </a:r>
                <a:r>
                  <a:rPr lang="en-US" b="1" dirty="0">
                    <a:solidFill>
                      <a:srgbClr val="323232"/>
                    </a:solidFill>
                  </a:rPr>
                  <a:t>model checks </a:t>
                </a:r>
                <a:r>
                  <a:rPr lang="en-US" dirty="0">
                    <a:solidFill>
                      <a:srgbClr val="323232"/>
                    </a:solidFill>
                  </a:rPr>
                  <a:t>apply to other GLMs </a:t>
                </a:r>
              </a:p>
              <a:p>
                <a:pPr lvl="1" algn="just">
                  <a:lnSpc>
                    <a:spcPct val="110000"/>
                  </a:lnSpc>
                </a:pPr>
                <a:r>
                  <a:rPr lang="en-US" dirty="0">
                    <a:solidFill>
                      <a:srgbClr val="323232"/>
                    </a:solidFill>
                  </a:rPr>
                  <a:t>Wald ratio test, likelihood ratio test, deviance, residuals, confidence intervals, etc.</a:t>
                </a:r>
              </a:p>
              <a:p>
                <a:pPr marL="0" indent="0" algn="just">
                  <a:lnSpc>
                    <a:spcPct val="110000"/>
                  </a:lnSpc>
                  <a:buNone/>
                </a:pPr>
                <a:r>
                  <a:rPr lang="en-US" dirty="0">
                    <a:solidFill>
                      <a:srgbClr val="323232"/>
                    </a:solidFill>
                  </a:rPr>
                  <a:t>See</a:t>
                </a:r>
                <a:r>
                  <a:rPr lang="en-US" dirty="0">
                    <a:solidFill>
                      <a:srgbClr val="323232"/>
                    </a:solidFill>
                    <a:latin typeface="Helvetica Light" panose="020B0403020202020204" pitchFamily="34" charset="0"/>
                  </a:rPr>
                  <a:t> </a:t>
                </a:r>
                <a:r>
                  <a:rPr lang="en-US" dirty="0">
                    <a:solidFill>
                      <a:srgbClr val="323232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PROC GENMOD </a:t>
                </a:r>
                <a:r>
                  <a:rPr lang="en-US" dirty="0">
                    <a:solidFill>
                      <a:srgbClr val="323232"/>
                    </a:solidFill>
                  </a:rPr>
                  <a:t>in SAS,  or</a:t>
                </a:r>
                <a:r>
                  <a:rPr lang="en-US" dirty="0">
                    <a:solidFill>
                      <a:srgbClr val="323232"/>
                    </a:solidFill>
                    <a:latin typeface="Helvetica Light" panose="020B0403020202020204" pitchFamily="34" charset="0"/>
                  </a:rPr>
                  <a:t> </a:t>
                </a:r>
                <a:r>
                  <a:rPr lang="en-US" dirty="0" err="1">
                    <a:solidFill>
                      <a:srgbClr val="323232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glm</a:t>
                </a:r>
                <a:r>
                  <a:rPr lang="en-US" dirty="0">
                    <a:solidFill>
                      <a:srgbClr val="323232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()</a:t>
                </a:r>
                <a:r>
                  <a:rPr lang="en-US" dirty="0">
                    <a:solidFill>
                      <a:srgbClr val="323232"/>
                    </a:solidFill>
                    <a:latin typeface="Helvetica Light" panose="020B0403020202020204" pitchFamily="34" charset="0"/>
                    <a:cs typeface="Courier New" panose="02070309020205020404" pitchFamily="49" charset="0"/>
                  </a:rPr>
                  <a:t> </a:t>
                </a:r>
                <a:r>
                  <a:rPr lang="en-US" dirty="0">
                    <a:solidFill>
                      <a:srgbClr val="323232"/>
                    </a:solidFill>
                  </a:rPr>
                  <a:t>in R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690" t="-306" b="-21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21140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0DC3F33-4FFE-ED4C-9BF0-E7E95BB38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Helvetica Light" charset="0"/>
                <a:cs typeface="Helvetica Light" charset="0"/>
              </a:rPr>
              <a:t>EXERCISE</a:t>
            </a:r>
            <a:endParaRPr lang="en-C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370415F-B63D-41AB-8074-E1CEF9DD5B3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81192" y="2180496"/>
                <a:ext cx="11127414" cy="4140767"/>
              </a:xfrm>
            </p:spPr>
            <p:txBody>
              <a:bodyPr>
                <a:normAutofit/>
              </a:bodyPr>
              <a:lstStyle/>
              <a:p>
                <a:pPr marL="0" indent="0" algn="just">
                  <a:lnSpc>
                    <a:spcPct val="100000"/>
                  </a:lnSpc>
                  <a:buNone/>
                </a:pPr>
                <a:r>
                  <a:rPr lang="en-CA" sz="2600" dirty="0">
                    <a:solidFill>
                      <a:srgbClr val="323232"/>
                    </a:solidFill>
                    <a:latin typeface="Helvetica" pitchFamily="2" charset="0"/>
                  </a:rPr>
                  <a:t>A</a:t>
                </a:r>
                <a:r>
                  <a:rPr lang="en-CA" sz="2600" dirty="0">
                    <a:solidFill>
                      <a:srgbClr val="323232"/>
                    </a:solidFill>
                  </a:rPr>
                  <a:t>n auto part is manufactured by a company once a month in lots that vary in size as demand fluctuates. The data below represent observations on lot size (</a:t>
                </a:r>
                <a14:m>
                  <m:oMath xmlns:m="http://schemas.openxmlformats.org/officeDocument/2006/math">
                    <m:r>
                      <a:rPr lang="en-CA" sz="2600" i="1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CA" sz="2600" dirty="0">
                    <a:solidFill>
                      <a:srgbClr val="323232"/>
                    </a:solidFill>
                  </a:rPr>
                  <a:t>), and number of employee-hours of labor (</a:t>
                </a:r>
                <a14:m>
                  <m:oMath xmlns:m="http://schemas.openxmlformats.org/officeDocument/2006/math">
                    <m:r>
                      <a:rPr lang="en-CA" sz="2600" i="1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CA" sz="2600" dirty="0">
                    <a:solidFill>
                      <a:srgbClr val="323232"/>
                    </a:solidFill>
                  </a:rPr>
                  <a:t>) for 10 recent production runs. </a:t>
                </a:r>
              </a:p>
              <a:p>
                <a:pPr algn="just">
                  <a:lnSpc>
                    <a:spcPct val="100000"/>
                  </a:lnSpc>
                </a:pPr>
                <a:endParaRPr lang="en-CA" sz="1100" dirty="0">
                  <a:solidFill>
                    <a:srgbClr val="323232"/>
                  </a:solidFill>
                </a:endParaRPr>
              </a:p>
              <a:p>
                <a:pPr marL="0" indent="0" algn="just">
                  <a:lnSpc>
                    <a:spcPct val="100000"/>
                  </a:lnSpc>
                  <a:buNone/>
                </a:pPr>
                <a:r>
                  <a:rPr lang="en-CA" sz="2600" dirty="0">
                    <a:solidFill>
                      <a:srgbClr val="323232"/>
                    </a:solidFill>
                  </a:rPr>
                  <a:t>Fit a simple regression model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sz="2600" i="1" smtClean="0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2600" b="0" i="1" smtClean="0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CA" sz="2600" b="0" i="1" smtClean="0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CA" sz="2600" b="0" i="1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CA" sz="2600" b="0" i="1" smtClean="0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2600" b="0" i="1" smtClean="0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CA" sz="2600" b="0" i="1" smtClean="0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CA" sz="2600" b="0" i="1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CA" sz="2600" b="0" i="1" smtClean="0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2600" b="0" i="1" smtClean="0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CA" sz="2600" b="0" i="1" smtClean="0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CA" sz="2600" b="0" i="1" smtClean="0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2600" b="0" i="1" smtClean="0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CA" sz="2600" b="0" i="1" smtClean="0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CA" sz="2600" b="0" i="1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CA" sz="2600" b="0" i="1" smtClean="0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2600" b="0" i="1" smtClean="0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CA" sz="2600" b="0" i="1" smtClean="0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CA" sz="2600" dirty="0">
                    <a:solidFill>
                      <a:srgbClr val="323232"/>
                    </a:solidFill>
                  </a:rPr>
                  <a:t>, where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CA" sz="2600" b="0" i="0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E</m:t>
                    </m:r>
                    <m:d>
                      <m:dPr>
                        <m:ctrlPr>
                          <a:rPr lang="en-CA" sz="2600" b="0" i="1" smtClean="0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CA" sz="2600" i="1">
                                <a:solidFill>
                                  <a:srgbClr val="32323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2600" i="1">
                                <a:solidFill>
                                  <a:srgbClr val="32323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𝜀</m:t>
                            </m:r>
                          </m:e>
                          <m:sub>
                            <m:r>
                              <a:rPr lang="en-CA" sz="2600" i="1">
                                <a:solidFill>
                                  <a:srgbClr val="323232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CA" sz="2600" b="0" i="1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CA" sz="2600" dirty="0">
                    <a:solidFill>
                      <a:srgbClr val="323232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CA" sz="2600" b="0" i="0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E</m:t>
                    </m:r>
                    <m:d>
                      <m:dPr>
                        <m:ctrlPr>
                          <a:rPr lang="en-CA" sz="2600" b="0" i="1" smtClean="0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CA" sz="2600" i="1">
                                <a:solidFill>
                                  <a:srgbClr val="32323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2600" i="1">
                                <a:solidFill>
                                  <a:srgbClr val="32323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𝜀</m:t>
                            </m:r>
                          </m:e>
                          <m:sub>
                            <m:r>
                              <a:rPr lang="en-CA" sz="2600" i="1">
                                <a:solidFill>
                                  <a:srgbClr val="323232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CA" sz="2600" i="1">
                                <a:solidFill>
                                  <a:srgbClr val="32323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2600" i="1">
                                <a:solidFill>
                                  <a:srgbClr val="32323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𝜀</m:t>
                            </m:r>
                          </m:e>
                          <m:sub>
                            <m:r>
                              <a:rPr lang="en-CA" sz="2600" b="0" i="1" smtClean="0">
                                <a:solidFill>
                                  <a:srgbClr val="32323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CA" sz="2600" b="0" i="1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CA" sz="2600" dirty="0">
                    <a:solidFill>
                      <a:srgbClr val="323232"/>
                    </a:solidFill>
                  </a:rPr>
                  <a:t> for </a:t>
                </a:r>
                <a14:m>
                  <m:oMath xmlns:m="http://schemas.openxmlformats.org/officeDocument/2006/math">
                    <m:r>
                      <a:rPr lang="en-CA" sz="2600" b="0" i="1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CA" sz="2600" b="0" i="1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CA" sz="2600" b="0" i="1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  <m:r>
                      <a:rPr lang="en-CA" sz="2600" b="0" i="0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CA" sz="2600" dirty="0">
                    <a:solidFill>
                      <a:srgbClr val="323232"/>
                    </a:solidFill>
                  </a:rPr>
                  <a:t>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CA" sz="2600" b="0" i="0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V</m:t>
                    </m:r>
                    <m:r>
                      <a:rPr lang="en-CA" sz="2600" b="0" i="1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CA" sz="2600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2600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CA" sz="2600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CA" sz="2600" dirty="0">
                    <a:solidFill>
                      <a:srgbClr val="323232"/>
                    </a:solidFill>
                  </a:rPr>
                  <a:t>)</a:t>
                </a:r>
                <a14:m>
                  <m:oMath xmlns:m="http://schemas.openxmlformats.org/officeDocument/2006/math">
                    <m:r>
                      <a:rPr lang="en-CA" sz="2600" i="1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CA" sz="2600" i="1" smtClean="0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2600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CA" sz="2600" b="0" i="1" smtClean="0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CA" sz="2600" dirty="0">
                    <a:solidFill>
                      <a:srgbClr val="323232"/>
                    </a:solidFill>
                  </a:rPr>
                  <a:t> if the observations are: </a:t>
                </a:r>
                <a:endParaRPr lang="en-CA" sz="2600" b="1" i="1" dirty="0">
                  <a:solidFill>
                    <a:srgbClr val="323232"/>
                  </a:solidFill>
                  <a:latin typeface="Cambria Math" panose="02040503050406030204" pitchFamily="18" charset="0"/>
                </a:endParaRPr>
              </a:p>
              <a:p>
                <a:pPr marL="0" indent="0" algn="just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600" b="1" i="1" smtClean="0">
                          <a:solidFill>
                            <a:srgbClr val="323232"/>
                          </a:solidFill>
                          <a:latin typeface="Cambria Math" panose="02040503050406030204" pitchFamily="18" charset="0"/>
                        </a:rPr>
                        <m:t>𝒀</m:t>
                      </m:r>
                      <m:r>
                        <a:rPr lang="en-CA" sz="2600" b="0" i="1" smtClean="0">
                          <a:solidFill>
                            <a:srgbClr val="32323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CA" sz="2600" b="0" i="1" smtClean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CA" sz="2600" b="0" i="1" smtClean="0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2600" b="0" i="1" smtClean="0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  <m:t>73,50,128,170,87,108,135,69,148,132</m:t>
                              </m:r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en-CA" sz="2600" b="0" i="0" smtClean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r>
                        <a:rPr lang="en-CA" sz="2600" b="0" i="1" smtClean="0">
                          <a:solidFill>
                            <a:srgbClr val="323232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sz="2600" b="0" i="1" dirty="0">
                  <a:solidFill>
                    <a:srgbClr val="323232"/>
                  </a:solidFill>
                  <a:latin typeface="Cambria Math" panose="02040503050406030204" pitchFamily="18" charset="0"/>
                </a:endParaRPr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 xmlns:m="http://schemas.openxmlformats.org/officeDocument/2006/math">
                    <m:r>
                      <a:rPr lang="en-CA" sz="2600" b="1" i="1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CA" sz="2600" i="1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CA" sz="2600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CA" sz="2600" i="1">
                                <a:solidFill>
                                  <a:srgbClr val="32323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2600" b="0" i="1" smtClean="0">
                                <a:solidFill>
                                  <a:srgbClr val="323232"/>
                                </a:solidFill>
                                <a:latin typeface="Cambria Math" panose="02040503050406030204" pitchFamily="18" charset="0"/>
                              </a:rPr>
                              <m:t>30</m:t>
                            </m:r>
                            <m:r>
                              <a:rPr lang="en-CA" sz="2600" i="1">
                                <a:solidFill>
                                  <a:srgbClr val="323232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CA" sz="2600" b="0" i="1" smtClean="0">
                                <a:solidFill>
                                  <a:srgbClr val="323232"/>
                                </a:solidFill>
                                <a:latin typeface="Cambria Math" panose="02040503050406030204" pitchFamily="18" charset="0"/>
                              </a:rPr>
                              <m:t>20</m:t>
                            </m:r>
                            <m:r>
                              <a:rPr lang="en-CA" sz="2600" i="1">
                                <a:solidFill>
                                  <a:srgbClr val="323232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CA" sz="2600" b="0" i="1" smtClean="0">
                                <a:solidFill>
                                  <a:srgbClr val="323232"/>
                                </a:solidFill>
                                <a:latin typeface="Cambria Math" panose="02040503050406030204" pitchFamily="18" charset="0"/>
                              </a:rPr>
                              <m:t>60</m:t>
                            </m:r>
                            <m:r>
                              <a:rPr lang="en-CA" sz="2600" i="1">
                                <a:solidFill>
                                  <a:srgbClr val="323232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CA" sz="2600" b="0" i="1" smtClean="0">
                                <a:solidFill>
                                  <a:srgbClr val="323232"/>
                                </a:solidFill>
                                <a:latin typeface="Cambria Math" panose="02040503050406030204" pitchFamily="18" charset="0"/>
                              </a:rPr>
                              <m:t>80</m:t>
                            </m:r>
                            <m:r>
                              <a:rPr lang="en-CA" sz="2600" i="1">
                                <a:solidFill>
                                  <a:srgbClr val="323232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CA" sz="2600" b="0" i="1" smtClean="0">
                                <a:solidFill>
                                  <a:srgbClr val="323232"/>
                                </a:solidFill>
                                <a:latin typeface="Cambria Math" panose="02040503050406030204" pitchFamily="18" charset="0"/>
                              </a:rPr>
                              <m:t>40</m:t>
                            </m:r>
                            <m:r>
                              <a:rPr lang="en-CA" sz="2600" i="1">
                                <a:solidFill>
                                  <a:srgbClr val="323232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CA" sz="2600" b="0" i="1" smtClean="0">
                                <a:solidFill>
                                  <a:srgbClr val="323232"/>
                                </a:solidFill>
                                <a:latin typeface="Cambria Math" panose="02040503050406030204" pitchFamily="18" charset="0"/>
                              </a:rPr>
                              <m:t>50</m:t>
                            </m:r>
                            <m:r>
                              <a:rPr lang="en-CA" sz="2600" i="1">
                                <a:solidFill>
                                  <a:srgbClr val="323232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CA" sz="2600" b="0" i="1" smtClean="0">
                                <a:solidFill>
                                  <a:srgbClr val="323232"/>
                                </a:solidFill>
                                <a:latin typeface="Cambria Math" panose="02040503050406030204" pitchFamily="18" charset="0"/>
                              </a:rPr>
                              <m:t>60</m:t>
                            </m:r>
                            <m:r>
                              <a:rPr lang="en-CA" sz="2600" i="1">
                                <a:solidFill>
                                  <a:srgbClr val="323232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CA" sz="2600" b="0" i="1" smtClean="0">
                                <a:solidFill>
                                  <a:srgbClr val="323232"/>
                                </a:solidFill>
                                <a:latin typeface="Cambria Math" panose="02040503050406030204" pitchFamily="18" charset="0"/>
                              </a:rPr>
                              <m:t>30</m:t>
                            </m:r>
                            <m:r>
                              <a:rPr lang="en-CA" sz="2600" i="1">
                                <a:solidFill>
                                  <a:srgbClr val="323232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CA" sz="2600" b="0" i="1" smtClean="0">
                                <a:solidFill>
                                  <a:srgbClr val="323232"/>
                                </a:solidFill>
                                <a:latin typeface="Cambria Math" panose="02040503050406030204" pitchFamily="18" charset="0"/>
                              </a:rPr>
                              <m:t>70</m:t>
                            </m:r>
                            <m:r>
                              <a:rPr lang="en-CA" sz="2600" i="1">
                                <a:solidFill>
                                  <a:srgbClr val="323232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CA" sz="2600" b="0" i="1" smtClean="0">
                                <a:solidFill>
                                  <a:srgbClr val="323232"/>
                                </a:solidFill>
                                <a:latin typeface="Cambria Math" panose="02040503050406030204" pitchFamily="18" charset="0"/>
                              </a:rPr>
                              <m:t>60</m:t>
                            </m:r>
                          </m:e>
                        </m:d>
                      </m:e>
                      <m:sup>
                        <m:r>
                          <m:rPr>
                            <m:sty m:val="p"/>
                          </m:rPr>
                          <a:rPr lang="en-CA" sz="2600" i="0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</m:oMath>
                </a14:m>
                <a:r>
                  <a:rPr lang="en-CA" sz="2600" dirty="0">
                    <a:solidFill>
                      <a:srgbClr val="323232"/>
                    </a:solidFill>
                  </a:rPr>
                  <a:t>. </a:t>
                </a:r>
                <a:endParaRPr lang="en-CA" sz="2600" b="1" dirty="0">
                  <a:solidFill>
                    <a:srgbClr val="323232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370415F-B63D-41AB-8074-E1CEF9DD5B3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1192" y="2180496"/>
                <a:ext cx="11127414" cy="4140767"/>
              </a:xfrm>
              <a:blipFill>
                <a:blip r:embed="rId3"/>
                <a:stretch>
                  <a:fillRect l="-912" r="-9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45250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STATISTICAL AND MATHEMATICAL FOUNDATIONS</a:t>
            </a:r>
          </a:p>
        </p:txBody>
      </p:sp>
    </p:spTree>
    <p:extLst>
      <p:ext uri="{BB962C8B-B14F-4D97-AF65-F5344CB8AC3E}">
        <p14:creationId xmlns:p14="http://schemas.microsoft.com/office/powerpoint/2010/main" val="2765386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50ED6-92F9-2B4C-8B75-A183CE1A3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2300E8-2211-1B4E-B1FA-87A106C754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What is optimization?</a:t>
            </a:r>
          </a:p>
          <a:p>
            <a:endParaRPr lang="en-CA" sz="500" dirty="0"/>
          </a:p>
          <a:p>
            <a:r>
              <a:rPr lang="en-CA" dirty="0"/>
              <a:t>When is optimization useful?</a:t>
            </a:r>
          </a:p>
          <a:p>
            <a:endParaRPr lang="en-CA" sz="500" dirty="0"/>
          </a:p>
          <a:p>
            <a:r>
              <a:rPr lang="en-CA" dirty="0"/>
              <a:t>What is a cost function?</a:t>
            </a:r>
          </a:p>
          <a:p>
            <a:endParaRPr lang="en-CA" sz="500" dirty="0"/>
          </a:p>
          <a:p>
            <a:r>
              <a:rPr lang="en-CA" dirty="0"/>
              <a:t>Why are minima and maxima relevant to optimization?</a:t>
            </a:r>
          </a:p>
          <a:p>
            <a:endParaRPr lang="en-CA" sz="500" dirty="0"/>
          </a:p>
          <a:p>
            <a:r>
              <a:rPr lang="en-CA"/>
              <a:t>What are techniques </a:t>
            </a:r>
            <a:r>
              <a:rPr lang="en-CA" dirty="0"/>
              <a:t>that can be used to carry out optimization?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6380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 algn="just">
                  <a:lnSpc>
                    <a:spcPct val="100000"/>
                  </a:lnSpc>
                  <a:buNone/>
                </a:pPr>
                <a:r>
                  <a:rPr lang="en-US" altLang="en-US" dirty="0">
                    <a:solidFill>
                      <a:srgbClr val="323232"/>
                    </a:solidFill>
                  </a:rPr>
                  <a:t>Suppose we have a </a:t>
                </a:r>
                <a:r>
                  <a:rPr lang="en-US" altLang="en-US" b="1" dirty="0">
                    <a:solidFill>
                      <a:srgbClr val="323232"/>
                    </a:solidFill>
                  </a:rPr>
                  <a:t>cost </a:t>
                </a:r>
                <a:r>
                  <a:rPr lang="en-US" altLang="en-US" dirty="0">
                    <a:solidFill>
                      <a:srgbClr val="323232"/>
                    </a:solidFill>
                  </a:rPr>
                  <a:t>(objective) function</a:t>
                </a:r>
                <a:r>
                  <a:rPr lang="en-US" altLang="en-US" b="1" dirty="0">
                    <a:solidFill>
                      <a:srgbClr val="323232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CA" altLang="en-US" smtClean="0">
                        <a:solidFill>
                          <a:srgbClr val="323232"/>
                        </a:solidFill>
                        <a:latin typeface="Cambria Math" charset="0"/>
                      </a:rPr>
                      <m:t>𝑓</m:t>
                    </m:r>
                    <m:r>
                      <a:rPr lang="en-CA" altLang="en-US" smtClean="0">
                        <a:solidFill>
                          <a:srgbClr val="323232"/>
                        </a:solidFill>
                        <a:latin typeface="Cambria Math" charset="0"/>
                      </a:rPr>
                      <m:t>: </m:t>
                    </m:r>
                    <m:sSup>
                      <m:sSupPr>
                        <m:ctrlPr>
                          <a:rPr lang="en-CA" altLang="en-US" i="1" smtClean="0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altLang="en-US" i="1" smtClean="0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CA" altLang="en-US" smtClean="0">
                            <a:solidFill>
                              <a:srgbClr val="323232"/>
                            </a:solidFill>
                            <a:latin typeface="Cambria Math" charset="0"/>
                          </a:rPr>
                          <m:t>𝑛</m:t>
                        </m:r>
                      </m:sup>
                    </m:sSup>
                    <m:r>
                      <a:rPr lang="en-CA" altLang="en-US" smtClean="0">
                        <a:solidFill>
                          <a:srgbClr val="323232"/>
                        </a:solidFill>
                        <a:latin typeface="Cambria Math" charset="0"/>
                      </a:rPr>
                      <m:t>→</m:t>
                    </m:r>
                    <m:r>
                      <a:rPr lang="en-CA" altLang="en-US" i="1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  <m:r>
                      <a:rPr lang="en-CA" altLang="en-US" smtClean="0">
                        <a:solidFill>
                          <a:srgbClr val="323232"/>
                        </a:solidFill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altLang="en-US" dirty="0">
                    <a:solidFill>
                      <a:srgbClr val="323232"/>
                    </a:solidFill>
                  </a:rPr>
                  <a:t>to </a:t>
                </a:r>
                <a:r>
                  <a:rPr lang="en-US" altLang="en-US" b="1" dirty="0">
                    <a:solidFill>
                      <a:srgbClr val="323232"/>
                    </a:solidFill>
                  </a:rPr>
                  <a:t>optimize </a:t>
                </a:r>
                <a:r>
                  <a:rPr lang="en-US" altLang="en-US" dirty="0">
                    <a:solidFill>
                      <a:srgbClr val="323232"/>
                    </a:solidFill>
                  </a:rPr>
                  <a:t>(the maximum likelihood function of linear regression, for instance). </a:t>
                </a:r>
              </a:p>
              <a:p>
                <a:pPr marL="0" indent="0" algn="just">
                  <a:lnSpc>
                    <a:spcPct val="100000"/>
                  </a:lnSpc>
                  <a:buNone/>
                </a:pPr>
                <a:endParaRPr lang="en-US" altLang="en-US" sz="500" dirty="0">
                  <a:solidFill>
                    <a:srgbClr val="323232"/>
                  </a:solidFill>
                </a:endParaRPr>
              </a:p>
              <a:p>
                <a:pPr marL="0" indent="0" algn="just">
                  <a:lnSpc>
                    <a:spcPct val="100000"/>
                  </a:lnSpc>
                  <a:buNone/>
                </a:pPr>
                <a:r>
                  <a:rPr lang="en-US" altLang="en-US" dirty="0">
                    <a:solidFill>
                      <a:srgbClr val="323232"/>
                    </a:solidFill>
                  </a:rPr>
                  <a:t>Seeking a maximum for </a:t>
                </a:r>
                <a14:m>
                  <m:oMath xmlns:m="http://schemas.openxmlformats.org/officeDocument/2006/math">
                    <m:r>
                      <a:rPr lang="en-US" altLang="en-US">
                        <a:solidFill>
                          <a:srgbClr val="323232"/>
                        </a:solidFill>
                        <a:latin typeface="Cambria Math" charset="0"/>
                      </a:rPr>
                      <m:t>𝑓</m:t>
                    </m:r>
                  </m:oMath>
                </a14:m>
                <a:r>
                  <a:rPr lang="en-US" altLang="en-US" dirty="0">
                    <a:solidFill>
                      <a:srgbClr val="323232"/>
                    </a:solidFill>
                  </a:rPr>
                  <a:t> is equivalent to seeking a minimum for  –</a:t>
                </a:r>
                <a14:m>
                  <m:oMath xmlns:m="http://schemas.openxmlformats.org/officeDocument/2006/math">
                    <m:r>
                      <a:rPr lang="en-US" altLang="en-US">
                        <a:solidFill>
                          <a:srgbClr val="323232"/>
                        </a:solidFill>
                        <a:latin typeface="Cambria Math" charset="0"/>
                      </a:rPr>
                      <m:t>𝑓</m:t>
                    </m:r>
                  </m:oMath>
                </a14:m>
                <a:r>
                  <a:rPr lang="en-CA" altLang="en-US" dirty="0">
                    <a:solidFill>
                      <a:srgbClr val="323232"/>
                    </a:solidFill>
                  </a:rPr>
                  <a:t>. </a:t>
                </a:r>
                <a:endParaRPr lang="en-US" altLang="en-US" dirty="0">
                  <a:solidFill>
                    <a:srgbClr val="323232"/>
                  </a:solidFill>
                </a:endParaRPr>
              </a:p>
              <a:p>
                <a:pPr algn="just">
                  <a:lnSpc>
                    <a:spcPct val="100000"/>
                  </a:lnSpc>
                </a:pPr>
                <a:endParaRPr lang="en-US" altLang="en-US" sz="500" dirty="0">
                  <a:solidFill>
                    <a:srgbClr val="323232"/>
                  </a:solidFill>
                </a:endParaRPr>
              </a:p>
              <a:p>
                <a:pPr marL="0" indent="0" algn="just">
                  <a:lnSpc>
                    <a:spcPct val="100000"/>
                  </a:lnSpc>
                  <a:buNone/>
                </a:pPr>
                <a:r>
                  <a:rPr lang="en-US" altLang="en-US" dirty="0">
                    <a:solidFill>
                      <a:srgbClr val="323232"/>
                    </a:solidFill>
                  </a:rPr>
                  <a:t>The aim is to find parameter values </a:t>
                </a:r>
                <a14:m>
                  <m:oMath xmlns:m="http://schemas.openxmlformats.org/officeDocument/2006/math">
                    <m:r>
                      <a:rPr lang="en-US" altLang="en-US" b="1" i="1" dirty="0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altLang="en-US" dirty="0">
                    <a:solidFill>
                      <a:srgbClr val="323232"/>
                    </a:solidFill>
                  </a:rPr>
                  <a:t> that minimize this function:</a:t>
                </a:r>
              </a:p>
              <a:p>
                <a:pPr marL="0" indent="0" algn="just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en-US" i="1" smtClean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en-US" b="1" i="1" smtClean="0">
                              <a:solidFill>
                                <a:srgbClr val="323232"/>
                              </a:solidFill>
                              <a:latin typeface="Cambria Math" charset="0"/>
                            </a:rPr>
                            <m:t>𝒙</m:t>
                          </m:r>
                        </m:e>
                        <m:sup>
                          <m:r>
                            <a:rPr lang="en-US" altLang="en-US" smtClean="0">
                              <a:solidFill>
                                <a:srgbClr val="323232"/>
                              </a:solidFill>
                              <a:latin typeface="Cambria Math" charset="0"/>
                            </a:rPr>
                            <m:t>∗</m:t>
                          </m:r>
                        </m:sup>
                      </m:sSup>
                      <m:r>
                        <a:rPr lang="en-US" altLang="en-US" smtClean="0">
                          <a:solidFill>
                            <a:srgbClr val="323232"/>
                          </a:solidFill>
                          <a:latin typeface="Cambria Math" charset="0"/>
                        </a:rPr>
                        <m:t>=</m:t>
                      </m:r>
                      <m:func>
                        <m:funcPr>
                          <m:ctrlPr>
                            <a:rPr lang="en-US" altLang="en-US" i="1" smtClean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en-US" smtClean="0">
                              <a:solidFill>
                                <a:srgbClr val="323232"/>
                              </a:solidFill>
                              <a:latin typeface="Cambria Math" charset="0"/>
                            </a:rPr>
                            <m:t>arg</m:t>
                          </m:r>
                        </m:fName>
                        <m:e>
                          <m:limLow>
                            <m:limLowPr>
                              <m:ctrlPr>
                                <a:rPr lang="en-US" altLang="en-US" i="1" smtClean="0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en-US" smtClean="0">
                                  <a:solidFill>
                                    <a:srgbClr val="323232"/>
                                  </a:solidFill>
                                  <a:latin typeface="Cambria Math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en-US" b="1" i="1" smtClean="0">
                                  <a:solidFill>
                                    <a:srgbClr val="323232"/>
                                  </a:solidFill>
                                  <a:latin typeface="Cambria Math" charset="0"/>
                                </a:rPr>
                                <m:t>𝒙</m:t>
                              </m:r>
                            </m:lim>
                          </m:limLow>
                          <m:r>
                            <a:rPr lang="en-US" altLang="en-US" smtClean="0">
                              <a:solidFill>
                                <a:srgbClr val="323232"/>
                              </a:solidFill>
                              <a:latin typeface="Cambria Math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en-US" i="1" smtClean="0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en-US" b="1" i="1" smtClean="0">
                                  <a:solidFill>
                                    <a:srgbClr val="323232"/>
                                  </a:solidFill>
                                  <a:latin typeface="Cambria Math" charset="0"/>
                                </a:rPr>
                                <m:t>𝒙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altLang="en-US" dirty="0">
                  <a:solidFill>
                    <a:srgbClr val="323232"/>
                  </a:solidFill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altLang="en-US" dirty="0">
                    <a:solidFill>
                      <a:srgbClr val="323232"/>
                    </a:solidFill>
                  </a:rPr>
                  <a:t>The cost function could be subjected to a number of constraints </a:t>
                </a:r>
                <a:endParaRPr lang="en-CA" altLang="en-US" i="1" dirty="0">
                  <a:solidFill>
                    <a:srgbClr val="323232"/>
                  </a:solidFill>
                </a:endParaRPr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 smtClean="0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altLang="en-US" smtClean="0">
                            <a:solidFill>
                              <a:srgbClr val="323232"/>
                            </a:solidFill>
                            <a:latin typeface="Cambria Math" charset="0"/>
                          </a:rPr>
                          <m:t>𝑐</m:t>
                        </m:r>
                      </m:e>
                      <m:sub>
                        <m:r>
                          <a:rPr lang="en-CA" altLang="en-US" smtClean="0">
                            <a:solidFill>
                              <a:srgbClr val="323232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CA" altLang="en-US" i="1" smtClean="0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altLang="en-US" b="1" i="1" smtClean="0">
                            <a:solidFill>
                              <a:srgbClr val="323232"/>
                            </a:solidFill>
                            <a:latin typeface="Cambria Math" charset="0"/>
                          </a:rPr>
                          <m:t>𝒙</m:t>
                        </m:r>
                      </m:e>
                    </m:d>
                    <m:r>
                      <a:rPr lang="en-CA" altLang="en-US" smtClean="0">
                        <a:solidFill>
                          <a:srgbClr val="323232"/>
                        </a:solidFill>
                        <a:latin typeface="Cambria Math" charset="0"/>
                      </a:rPr>
                      <m:t>=0, </m:t>
                    </m:r>
                    <m:r>
                      <a:rPr lang="en-CA" altLang="en-US" b="0" i="1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CA" altLang="en-US" b="0" i="1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=1,…,</m:t>
                    </m:r>
                    <m:r>
                      <a:rPr lang="en-CA" altLang="en-US" b="0" i="1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CA" altLang="en-US" b="0" i="1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;</m:t>
                    </m:r>
                    <m:sSub>
                      <m:sSubPr>
                        <m:ctrlPr>
                          <a:rPr lang="en-CA" altLang="en-US" i="1" smtClean="0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altLang="en-US" b="0" i="0" smtClean="0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CA" altLang="en-US" smtClean="0">
                            <a:solidFill>
                              <a:srgbClr val="323232"/>
                            </a:solidFill>
                            <a:latin typeface="Cambria Math" charset="0"/>
                          </a:rPr>
                          <m:t>𝑐</m:t>
                        </m:r>
                      </m:e>
                      <m:sub>
                        <m:r>
                          <a:rPr lang="en-CA" altLang="en-US" smtClean="0">
                            <a:solidFill>
                              <a:srgbClr val="323232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</m:sSub>
                    <m:d>
                      <m:dPr>
                        <m:ctrlPr>
                          <a:rPr lang="en-CA" altLang="en-US" i="1" smtClean="0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altLang="en-US" b="1" i="1" smtClean="0">
                            <a:solidFill>
                              <a:srgbClr val="323232"/>
                            </a:solidFill>
                            <a:latin typeface="Cambria Math" charset="0"/>
                          </a:rPr>
                          <m:t>𝒙</m:t>
                        </m:r>
                      </m:e>
                    </m:d>
                    <m:r>
                      <a:rPr lang="en-CA" altLang="en-US" smtClean="0">
                        <a:solidFill>
                          <a:srgbClr val="323232"/>
                        </a:solidFill>
                        <a:latin typeface="Cambria Math" charset="0"/>
                      </a:rPr>
                      <m:t>≥0, </m:t>
                    </m:r>
                    <m:r>
                      <a:rPr lang="en-CA" altLang="en-US" b="0" i="1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CA" altLang="en-US" b="0" i="0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=1,…,</m:t>
                    </m:r>
                    <m:r>
                      <a:rPr lang="en-CA" altLang="en-US" b="0" i="1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CA" altLang="en-US" b="0" i="0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;</m:t>
                    </m:r>
                    <m:r>
                      <a:rPr lang="en-CA" altLang="en-US" b="1" i="1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CA" altLang="en-US" b="1" i="1" smtClean="0">
                        <a:solidFill>
                          <a:srgbClr val="323232"/>
                        </a:solidFill>
                        <a:latin typeface="Cambria Math" charset="0"/>
                      </a:rPr>
                      <m:t>𝒙</m:t>
                    </m:r>
                    <m:r>
                      <a:rPr lang="en-CA" altLang="en-US" smtClean="0">
                        <a:solidFill>
                          <a:srgbClr val="323232"/>
                        </a:solidFill>
                        <a:latin typeface="Cambria Math" charset="0"/>
                      </a:rPr>
                      <m:t>∈</m:t>
                    </m:r>
                    <m:r>
                      <m:rPr>
                        <m:sty m:val="p"/>
                      </m:rPr>
                      <a:rPr lang="en-CA" altLang="en-US" i="0" smtClean="0">
                        <a:solidFill>
                          <a:srgbClr val="323232"/>
                        </a:solidFill>
                        <a:latin typeface="Cambria Math" charset="0"/>
                      </a:rPr>
                      <m:t>Ω</m:t>
                    </m:r>
                    <m:r>
                      <a:rPr lang="en-CA" altLang="en-US" smtClean="0">
                        <a:solidFill>
                          <a:srgbClr val="323232"/>
                        </a:solidFill>
                        <a:latin typeface="Cambria Math" charset="0"/>
                      </a:rPr>
                      <m:t>⊆</m:t>
                    </m:r>
                    <m:sSup>
                      <m:sSupPr>
                        <m:ctrlPr>
                          <a:rPr lang="en-CA" altLang="en-US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altLang="en-US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CA" altLang="en-US">
                            <a:solidFill>
                              <a:srgbClr val="323232"/>
                            </a:solidFill>
                            <a:latin typeface="Cambria Math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CA" altLang="en-US" dirty="0">
                    <a:solidFill>
                      <a:srgbClr val="323232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29" r="-8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44058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 algn="just">
                  <a:lnSpc>
                    <a:spcPct val="100000"/>
                  </a:lnSpc>
                  <a:buNone/>
                </a:pPr>
                <a:r>
                  <a:rPr lang="en-CA" altLang="en-US" dirty="0">
                    <a:solidFill>
                      <a:srgbClr val="323232"/>
                    </a:solidFill>
                  </a:rPr>
                  <a:t>The optimization problem can be viewed as a </a:t>
                </a:r>
                <a:r>
                  <a:rPr lang="en-CA" altLang="en-US" b="1" dirty="0">
                    <a:solidFill>
                      <a:srgbClr val="323232"/>
                    </a:solidFill>
                  </a:rPr>
                  <a:t>decision problem </a:t>
                </a:r>
                <a:r>
                  <a:rPr lang="en-CA" altLang="en-US" dirty="0">
                    <a:solidFill>
                      <a:srgbClr val="323232"/>
                    </a:solidFill>
                  </a:rPr>
                  <a:t>that involves finding the “best” vector </a:t>
                </a:r>
                <a14:m>
                  <m:oMath xmlns:m="http://schemas.openxmlformats.org/officeDocument/2006/math">
                    <m:r>
                      <a:rPr lang="en-CA" altLang="en-US" b="1" i="1">
                        <a:solidFill>
                          <a:srgbClr val="323232"/>
                        </a:solidFill>
                        <a:latin typeface="Cambria Math" charset="0"/>
                      </a:rPr>
                      <m:t>𝐱</m:t>
                    </m:r>
                  </m:oMath>
                </a14:m>
                <a:r>
                  <a:rPr lang="en-CA" altLang="en-US" dirty="0">
                    <a:solidFill>
                      <a:srgbClr val="323232"/>
                    </a:solidFill>
                  </a:rPr>
                  <a:t> over all possible vectors in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CA" altLang="en-US" i="0">
                        <a:solidFill>
                          <a:srgbClr val="323232"/>
                        </a:solidFill>
                        <a:latin typeface="Cambria Math" charset="0"/>
                      </a:rPr>
                      <m:t>Ω</m:t>
                    </m:r>
                    <m:sSup>
                      <m:sSupPr>
                        <m:ctrlPr>
                          <a:rPr lang="en-CA" altLang="en-US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altLang="en-US" i="1" smtClean="0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⊆</m:t>
                        </m:r>
                        <m:r>
                          <a:rPr lang="en-CA" altLang="en-US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CA" altLang="en-US">
                            <a:solidFill>
                              <a:srgbClr val="323232"/>
                            </a:solidFill>
                            <a:latin typeface="Cambria Math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CA" altLang="en-US" dirty="0">
                    <a:solidFill>
                      <a:srgbClr val="323232"/>
                    </a:solidFill>
                  </a:rPr>
                  <a:t>.  </a:t>
                </a:r>
              </a:p>
              <a:p>
                <a:pPr algn="just">
                  <a:lnSpc>
                    <a:spcPct val="100000"/>
                  </a:lnSpc>
                </a:pPr>
                <a:endParaRPr lang="en-CA" altLang="en-US" sz="500" dirty="0">
                  <a:solidFill>
                    <a:srgbClr val="323232"/>
                  </a:solidFill>
                </a:endParaRPr>
              </a:p>
              <a:p>
                <a:pPr marL="0" indent="0" algn="just">
                  <a:lnSpc>
                    <a:spcPct val="100000"/>
                  </a:lnSpc>
                  <a:buNone/>
                </a:pPr>
                <a:r>
                  <a:rPr lang="en-CA" altLang="en-US" dirty="0">
                    <a:solidFill>
                      <a:srgbClr val="323232"/>
                    </a:solidFill>
                  </a:rPr>
                  <a:t>This vector is called the </a:t>
                </a:r>
                <a:r>
                  <a:rPr lang="en-CA" altLang="en-US" b="1" dirty="0">
                    <a:solidFill>
                      <a:srgbClr val="323232"/>
                    </a:solidFill>
                  </a:rPr>
                  <a:t>minimizer</a:t>
                </a:r>
                <a:r>
                  <a:rPr lang="en-CA" altLang="en-US" dirty="0">
                    <a:solidFill>
                      <a:srgbClr val="323232"/>
                    </a:solidFill>
                  </a:rPr>
                  <a:t> of </a:t>
                </a:r>
                <a14:m>
                  <m:oMath xmlns:m="http://schemas.openxmlformats.org/officeDocument/2006/math">
                    <m:r>
                      <a:rPr lang="en-CA" altLang="en-US">
                        <a:solidFill>
                          <a:srgbClr val="323232"/>
                        </a:solidFill>
                        <a:latin typeface="Cambria Math" charset="0"/>
                      </a:rPr>
                      <m:t>𝑓</m:t>
                    </m:r>
                  </m:oMath>
                </a14:m>
                <a:r>
                  <a:rPr lang="en-CA" altLang="en-US" dirty="0">
                    <a:solidFill>
                      <a:srgbClr val="323232"/>
                    </a:solidFill>
                  </a:rPr>
                  <a:t> over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CA" altLang="en-US" i="0">
                        <a:solidFill>
                          <a:srgbClr val="323232"/>
                        </a:solidFill>
                        <a:latin typeface="Cambria Math" charset="0"/>
                      </a:rPr>
                      <m:t>Ω</m:t>
                    </m:r>
                  </m:oMath>
                </a14:m>
                <a:r>
                  <a:rPr lang="en-CA" altLang="en-US" dirty="0">
                    <a:solidFill>
                      <a:srgbClr val="323232"/>
                    </a:solidFill>
                  </a:rPr>
                  <a:t>.  There may be multiple minimizers, or none.   </a:t>
                </a:r>
              </a:p>
              <a:p>
                <a:pPr algn="just">
                  <a:lnSpc>
                    <a:spcPct val="100000"/>
                  </a:lnSpc>
                </a:pPr>
                <a:endParaRPr lang="en-CA" altLang="en-US" sz="500" dirty="0">
                  <a:solidFill>
                    <a:srgbClr val="323232"/>
                  </a:solidFill>
                </a:endParaRPr>
              </a:p>
              <a:p>
                <a:pPr marL="0" indent="0" algn="just">
                  <a:lnSpc>
                    <a:spcPct val="100000"/>
                  </a:lnSpc>
                  <a:buNone/>
                </a:pPr>
                <a:r>
                  <a:rPr lang="en-CA" altLang="en-US" dirty="0">
                    <a:solidFill>
                      <a:srgbClr val="323232"/>
                    </a:solidFill>
                  </a:rPr>
                  <a:t>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CA" altLang="en-US">
                        <a:solidFill>
                          <a:srgbClr val="323232"/>
                        </a:solidFill>
                        <a:latin typeface="Cambria Math" charset="0"/>
                      </a:rPr>
                      <m:t>Ω</m:t>
                    </m:r>
                    <m:sSup>
                      <m:sSupPr>
                        <m:ctrlPr>
                          <a:rPr lang="en-CA" altLang="en-US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altLang="en-US" b="0" i="1" smtClean="0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CA" altLang="en-US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CA" altLang="en-US">
                            <a:solidFill>
                              <a:srgbClr val="323232"/>
                            </a:solidFill>
                            <a:latin typeface="Cambria Math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CA" altLang="en-US" dirty="0">
                    <a:solidFill>
                      <a:srgbClr val="323232"/>
                    </a:solidFill>
                  </a:rPr>
                  <a:t>, then we refer to the problem as an </a:t>
                </a:r>
                <a:r>
                  <a:rPr lang="en-CA" altLang="en-US" b="1" dirty="0">
                    <a:solidFill>
                      <a:srgbClr val="323232"/>
                    </a:solidFill>
                  </a:rPr>
                  <a:t>unconstrained </a:t>
                </a:r>
                <a:r>
                  <a:rPr lang="en-CA" altLang="en-US" dirty="0">
                    <a:solidFill>
                      <a:srgbClr val="323232"/>
                    </a:solidFill>
                  </a:rPr>
                  <a:t>optimization problem. </a:t>
                </a:r>
              </a:p>
              <a:p>
                <a:pPr algn="just">
                  <a:lnSpc>
                    <a:spcPct val="100000"/>
                  </a:lnSpc>
                </a:pPr>
                <a:endParaRPr lang="en-CA" altLang="en-US" sz="500" dirty="0">
                  <a:solidFill>
                    <a:srgbClr val="323232"/>
                  </a:solidFill>
                </a:endParaRPr>
              </a:p>
              <a:p>
                <a:pPr marL="0" indent="0" algn="just">
                  <a:lnSpc>
                    <a:spcPct val="100000"/>
                  </a:lnSpc>
                  <a:buNone/>
                </a:pPr>
                <a:r>
                  <a:rPr lang="en-CA" altLang="en-US" dirty="0">
                    <a:solidFill>
                      <a:srgbClr val="323232"/>
                    </a:solidFill>
                  </a:rPr>
                  <a:t>In general, this is not a trivial problem (consult the literature).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29" r="-8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92782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183684-5F7F-4300-82B6-5086BDB3E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Modeling HEURISTICS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8BBF26-41DF-4D07-8DEC-2FFDCAD3BB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lnSpc>
                <a:spcPct val="100000"/>
              </a:lnSpc>
              <a:buNone/>
            </a:pPr>
            <a:r>
              <a:rPr lang="en-CA" dirty="0">
                <a:latin typeface="Dagny OT" panose="020B0504020201020104" pitchFamily="34" charset="0"/>
              </a:rPr>
              <a:t>Basic steps in building a statistical model: </a:t>
            </a:r>
            <a:r>
              <a:rPr lang="en-CA" sz="2000" dirty="0">
                <a:latin typeface="Dagny OT" panose="020B0504020201020104" pitchFamily="34" charset="0"/>
              </a:rPr>
              <a:t>(continued)</a:t>
            </a:r>
          </a:p>
          <a:p>
            <a:pPr lvl="1">
              <a:lnSpc>
                <a:spcPct val="100000"/>
              </a:lnSpc>
            </a:pPr>
            <a:r>
              <a:rPr lang="en-CA" b="1" dirty="0">
                <a:latin typeface="Dagny OT" panose="020B0504020201020104" pitchFamily="34" charset="0"/>
              </a:rPr>
              <a:t>deciding on the model structure</a:t>
            </a:r>
          </a:p>
          <a:p>
            <a:pPr marL="914400" lvl="2" indent="0">
              <a:lnSpc>
                <a:spcPct val="100000"/>
              </a:lnSpc>
              <a:buNone/>
            </a:pPr>
            <a:r>
              <a:rPr lang="en-CA" sz="1600" dirty="0">
                <a:latin typeface="Dagny OT" panose="020B0504020201020104" pitchFamily="34" charset="0"/>
              </a:rPr>
              <a:t>- should we run a linear regression, logistic regression, or a nonlinear model? Which kind?</a:t>
            </a:r>
          </a:p>
          <a:p>
            <a:pPr marL="914400" lvl="2" indent="0">
              <a:lnSpc>
                <a:spcPct val="100000"/>
              </a:lnSpc>
              <a:buNone/>
            </a:pPr>
            <a:r>
              <a:rPr lang="en-CA" sz="1600" dirty="0">
                <a:latin typeface="Dagny OT" panose="020B0504020201020104" pitchFamily="34" charset="0"/>
              </a:rPr>
              <a:t>- choices of model structure require experience and deep knowledge of the strength and weaknesses of each technique</a:t>
            </a:r>
          </a:p>
          <a:p>
            <a:pPr lvl="1">
              <a:lnSpc>
                <a:spcPct val="100000"/>
              </a:lnSpc>
            </a:pPr>
            <a:r>
              <a:rPr lang="en-CA" b="1" dirty="0">
                <a:latin typeface="Dagny OT" panose="020B0504020201020104" pitchFamily="34" charset="0"/>
              </a:rPr>
              <a:t>preparing the data</a:t>
            </a:r>
          </a:p>
          <a:p>
            <a:pPr marL="914400" lvl="2" indent="0">
              <a:lnSpc>
                <a:spcPct val="100000"/>
              </a:lnSpc>
              <a:buNone/>
            </a:pPr>
            <a:r>
              <a:rPr lang="en-CA" sz="1600" dirty="0">
                <a:latin typeface="Dagny OT" panose="020B0504020201020104" pitchFamily="34" charset="0"/>
              </a:rPr>
              <a:t>- assemble data into appropriate form for the model</a:t>
            </a:r>
          </a:p>
          <a:p>
            <a:pPr marL="914400" lvl="2" indent="0">
              <a:lnSpc>
                <a:spcPct val="100000"/>
              </a:lnSpc>
              <a:buNone/>
            </a:pPr>
            <a:r>
              <a:rPr lang="en-CA" sz="1600" dirty="0">
                <a:latin typeface="Dagny OT" panose="020B0504020201020104" pitchFamily="34" charset="0"/>
              </a:rPr>
              <a:t>- encode the data into inputs, using expert knowledge as much as possible</a:t>
            </a:r>
          </a:p>
          <a:p>
            <a:pPr marL="914400" lvl="2" indent="0">
              <a:lnSpc>
                <a:spcPct val="100000"/>
              </a:lnSpc>
              <a:buNone/>
            </a:pPr>
            <a:r>
              <a:rPr lang="en-CA" sz="1600" dirty="0">
                <a:latin typeface="Dagny OT" panose="020B0504020201020104" pitchFamily="34" charset="0"/>
              </a:rPr>
              <a:t>- separate the data into the desired training, testing, and validation sets</a:t>
            </a:r>
          </a:p>
        </p:txBody>
      </p:sp>
    </p:spTree>
    <p:extLst>
      <p:ext uri="{BB962C8B-B14F-4D97-AF65-F5344CB8AC3E}">
        <p14:creationId xmlns:p14="http://schemas.microsoft.com/office/powerpoint/2010/main" val="4256543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 of Minima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pPr>
              <a:lnSpc>
                <a:spcPct val="100000"/>
              </a:lnSpc>
            </a:pPr>
            <a:endParaRPr lang="en-US" altLang="en-US" dirty="0"/>
          </a:p>
          <a:p>
            <a:pPr>
              <a:lnSpc>
                <a:spcPct val="100000"/>
              </a:lnSpc>
            </a:pPr>
            <a:endParaRPr lang="en-US" altLang="en-US" sz="1000" dirty="0"/>
          </a:p>
          <a:p>
            <a:pPr marL="0" indent="0" algn="just">
              <a:lnSpc>
                <a:spcPct val="100000"/>
              </a:lnSpc>
              <a:buNone/>
            </a:pPr>
            <a:r>
              <a:rPr lang="cs-CZ" altLang="en-US" dirty="0"/>
              <a:t>In many </a:t>
            </a:r>
            <a:r>
              <a:rPr lang="cs-CZ" altLang="en-US" dirty="0" err="1"/>
              <a:t>instances</a:t>
            </a:r>
            <a:r>
              <a:rPr lang="cs-CZ" altLang="en-US" dirty="0"/>
              <a:t>, </a:t>
            </a:r>
            <a:r>
              <a:rPr lang="cs-CZ" altLang="en-US" dirty="0" err="1"/>
              <a:t>optimization</a:t>
            </a:r>
            <a:r>
              <a:rPr lang="cs-CZ" altLang="en-US" dirty="0"/>
              <a:t> </a:t>
            </a:r>
            <a:r>
              <a:rPr lang="cs-CZ" altLang="en-US" dirty="0" err="1"/>
              <a:t>is</a:t>
            </a:r>
            <a:r>
              <a:rPr lang="cs-CZ" altLang="en-US" dirty="0"/>
              <a:t> a </a:t>
            </a:r>
            <a:r>
              <a:rPr lang="cs-CZ" altLang="en-US" b="1" dirty="0" err="1"/>
              <a:t>numerical</a:t>
            </a:r>
            <a:r>
              <a:rPr lang="cs-CZ" altLang="en-US" dirty="0"/>
              <a:t> </a:t>
            </a:r>
            <a:r>
              <a:rPr lang="cs-CZ" altLang="en-US" dirty="0" err="1"/>
              <a:t>endeavour</a:t>
            </a:r>
            <a:r>
              <a:rPr lang="cs-CZ" altLang="en-US" dirty="0"/>
              <a:t>. </a:t>
            </a:r>
            <a:r>
              <a:rPr lang="cs-CZ" altLang="en-US" dirty="0" err="1"/>
              <a:t>Which</a:t>
            </a:r>
            <a:r>
              <a:rPr lang="cs-CZ" altLang="en-US" dirty="0"/>
              <a:t> </a:t>
            </a:r>
            <a:r>
              <a:rPr lang="cs-CZ" altLang="en-US" dirty="0" err="1"/>
              <a:t>of</a:t>
            </a:r>
            <a:r>
              <a:rPr lang="cs-CZ" altLang="en-US" dirty="0"/>
              <a:t> </a:t>
            </a:r>
            <a:r>
              <a:rPr lang="cs-CZ" altLang="en-US" dirty="0" err="1"/>
              <a:t>the</a:t>
            </a:r>
            <a:r>
              <a:rPr lang="cs-CZ" altLang="en-US" dirty="0"/>
              <a:t> minima </a:t>
            </a:r>
            <a:r>
              <a:rPr lang="cs-CZ" altLang="en-US" dirty="0" err="1"/>
              <a:t>is</a:t>
            </a:r>
            <a:r>
              <a:rPr lang="cs-CZ" altLang="en-US" dirty="0"/>
              <a:t> </a:t>
            </a:r>
            <a:r>
              <a:rPr lang="cs-CZ" altLang="en-US" dirty="0" err="1"/>
              <a:t>found</a:t>
            </a:r>
            <a:r>
              <a:rPr lang="cs-CZ" altLang="en-US" dirty="0"/>
              <a:t> </a:t>
            </a:r>
            <a:r>
              <a:rPr lang="cs-CZ" altLang="en-US" dirty="0" err="1"/>
              <a:t>depends</a:t>
            </a:r>
            <a:r>
              <a:rPr lang="cs-CZ" altLang="en-US" dirty="0"/>
              <a:t> on </a:t>
            </a:r>
            <a:r>
              <a:rPr lang="cs-CZ" altLang="en-US" dirty="0" err="1"/>
              <a:t>the</a:t>
            </a:r>
            <a:r>
              <a:rPr lang="cs-CZ" altLang="en-US" dirty="0"/>
              <a:t> </a:t>
            </a:r>
            <a:r>
              <a:rPr lang="cs-CZ" altLang="en-US" dirty="0" err="1"/>
              <a:t>algorithm‘s</a:t>
            </a:r>
            <a:r>
              <a:rPr lang="cs-CZ" altLang="en-US" dirty="0"/>
              <a:t> </a:t>
            </a:r>
            <a:r>
              <a:rPr lang="cs-CZ" altLang="en-US" b="1" dirty="0" err="1"/>
              <a:t>starting</a:t>
            </a:r>
            <a:r>
              <a:rPr lang="cs-CZ" altLang="en-US" b="1" dirty="0"/>
              <a:t> point</a:t>
            </a:r>
            <a:r>
              <a:rPr lang="cs-CZ" altLang="en-US" dirty="0"/>
              <a:t>. </a:t>
            </a:r>
            <a:endParaRPr lang="en-US" altLang="en-US" dirty="0"/>
          </a:p>
        </p:txBody>
      </p:sp>
      <p:sp>
        <p:nvSpPr>
          <p:cNvPr id="2" name="Freeform 1">
            <a:extLst>
              <a:ext uri="{FF2B5EF4-FFF2-40B4-BE49-F238E27FC236}">
                <a16:creationId xmlns:a16="http://schemas.microsoft.com/office/drawing/2014/main" id="{681D872E-5C43-C046-AA39-A2B4D5376C19}"/>
              </a:ext>
            </a:extLst>
          </p:cNvPr>
          <p:cNvSpPr/>
          <p:nvPr/>
        </p:nvSpPr>
        <p:spPr>
          <a:xfrm>
            <a:off x="4257675" y="2456022"/>
            <a:ext cx="5444667" cy="1829743"/>
          </a:xfrm>
          <a:custGeom>
            <a:avLst/>
            <a:gdLst>
              <a:gd name="connsiteX0" fmla="*/ 0 w 5444667"/>
              <a:gd name="connsiteY0" fmla="*/ 887253 h 1829743"/>
              <a:gd name="connsiteX1" fmla="*/ 542925 w 5444667"/>
              <a:gd name="connsiteY1" fmla="*/ 494347 h 1829743"/>
              <a:gd name="connsiteX2" fmla="*/ 1185863 w 5444667"/>
              <a:gd name="connsiteY2" fmla="*/ 194309 h 1829743"/>
              <a:gd name="connsiteX3" fmla="*/ 1614488 w 5444667"/>
              <a:gd name="connsiteY3" fmla="*/ 622934 h 1829743"/>
              <a:gd name="connsiteX4" fmla="*/ 2014538 w 5444667"/>
              <a:gd name="connsiteY4" fmla="*/ 522922 h 1829743"/>
              <a:gd name="connsiteX5" fmla="*/ 2200275 w 5444667"/>
              <a:gd name="connsiteY5" fmla="*/ 122872 h 1829743"/>
              <a:gd name="connsiteX6" fmla="*/ 2514600 w 5444667"/>
              <a:gd name="connsiteY6" fmla="*/ 330041 h 1829743"/>
              <a:gd name="connsiteX7" fmla="*/ 2850356 w 5444667"/>
              <a:gd name="connsiteY7" fmla="*/ 1680209 h 1829743"/>
              <a:gd name="connsiteX8" fmla="*/ 3200400 w 5444667"/>
              <a:gd name="connsiteY8" fmla="*/ 1651634 h 1829743"/>
              <a:gd name="connsiteX9" fmla="*/ 3671888 w 5444667"/>
              <a:gd name="connsiteY9" fmla="*/ 394334 h 1829743"/>
              <a:gd name="connsiteX10" fmla="*/ 3893344 w 5444667"/>
              <a:gd name="connsiteY10" fmla="*/ 608647 h 1829743"/>
              <a:gd name="connsiteX11" fmla="*/ 4107656 w 5444667"/>
              <a:gd name="connsiteY11" fmla="*/ 515778 h 1829743"/>
              <a:gd name="connsiteX12" fmla="*/ 5229225 w 5444667"/>
              <a:gd name="connsiteY12" fmla="*/ 80009 h 1829743"/>
              <a:gd name="connsiteX13" fmla="*/ 5443538 w 5444667"/>
              <a:gd name="connsiteY13" fmla="*/ 1428 h 1829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444667" h="1829743">
                <a:moveTo>
                  <a:pt x="0" y="887253"/>
                </a:moveTo>
                <a:cubicBezTo>
                  <a:pt x="172640" y="748545"/>
                  <a:pt x="345281" y="609838"/>
                  <a:pt x="542925" y="494347"/>
                </a:cubicBezTo>
                <a:cubicBezTo>
                  <a:pt x="740569" y="378856"/>
                  <a:pt x="1007269" y="172878"/>
                  <a:pt x="1185863" y="194309"/>
                </a:cubicBezTo>
                <a:cubicBezTo>
                  <a:pt x="1364457" y="215740"/>
                  <a:pt x="1476376" y="568165"/>
                  <a:pt x="1614488" y="622934"/>
                </a:cubicBezTo>
                <a:cubicBezTo>
                  <a:pt x="1752600" y="677703"/>
                  <a:pt x="1916907" y="606266"/>
                  <a:pt x="2014538" y="522922"/>
                </a:cubicBezTo>
                <a:cubicBezTo>
                  <a:pt x="2112169" y="439578"/>
                  <a:pt x="2116931" y="155019"/>
                  <a:pt x="2200275" y="122872"/>
                </a:cubicBezTo>
                <a:cubicBezTo>
                  <a:pt x="2283619" y="90725"/>
                  <a:pt x="2406253" y="70485"/>
                  <a:pt x="2514600" y="330041"/>
                </a:cubicBezTo>
                <a:cubicBezTo>
                  <a:pt x="2622947" y="589597"/>
                  <a:pt x="2736056" y="1459944"/>
                  <a:pt x="2850356" y="1680209"/>
                </a:cubicBezTo>
                <a:cubicBezTo>
                  <a:pt x="2964656" y="1900474"/>
                  <a:pt x="3063478" y="1865947"/>
                  <a:pt x="3200400" y="1651634"/>
                </a:cubicBezTo>
                <a:cubicBezTo>
                  <a:pt x="3337322" y="1437322"/>
                  <a:pt x="3556397" y="568165"/>
                  <a:pt x="3671888" y="394334"/>
                </a:cubicBezTo>
                <a:cubicBezTo>
                  <a:pt x="3787379" y="220503"/>
                  <a:pt x="3820716" y="588406"/>
                  <a:pt x="3893344" y="608647"/>
                </a:cubicBezTo>
                <a:cubicBezTo>
                  <a:pt x="3965972" y="628888"/>
                  <a:pt x="4107656" y="515778"/>
                  <a:pt x="4107656" y="515778"/>
                </a:cubicBezTo>
                <a:lnTo>
                  <a:pt x="5229225" y="80009"/>
                </a:lnTo>
                <a:cubicBezTo>
                  <a:pt x="5451872" y="-5716"/>
                  <a:pt x="5447705" y="-2144"/>
                  <a:pt x="5443538" y="1428"/>
                </a:cubicBezTo>
              </a:path>
            </a:pathLst>
          </a:cu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26ABB5A-8E7E-7549-9EBD-6C42022D0D96}"/>
              </a:ext>
            </a:extLst>
          </p:cNvPr>
          <p:cNvCxnSpPr>
            <a:cxnSpLocks/>
          </p:cNvCxnSpPr>
          <p:nvPr/>
        </p:nvCxnSpPr>
        <p:spPr>
          <a:xfrm flipH="1">
            <a:off x="3891651" y="2268069"/>
            <a:ext cx="1693" cy="2868134"/>
          </a:xfrm>
          <a:prstGeom prst="line">
            <a:avLst/>
          </a:prstGeom>
          <a:ln>
            <a:solidFill>
              <a:srgbClr val="32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37567B75-416E-B240-8B04-B2FC98E82414}"/>
              </a:ext>
            </a:extLst>
          </p:cNvPr>
          <p:cNvCxnSpPr>
            <a:cxnSpLocks/>
          </p:cNvCxnSpPr>
          <p:nvPr/>
        </p:nvCxnSpPr>
        <p:spPr>
          <a:xfrm flipH="1">
            <a:off x="3607594" y="4911483"/>
            <a:ext cx="6228826" cy="12959"/>
          </a:xfrm>
          <a:prstGeom prst="line">
            <a:avLst/>
          </a:prstGeom>
          <a:ln>
            <a:solidFill>
              <a:srgbClr val="32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4E9672CD-CE0C-2848-9671-05A3B1F69A8C}"/>
              </a:ext>
            </a:extLst>
          </p:cNvPr>
          <p:cNvCxnSpPr>
            <a:cxnSpLocks/>
          </p:cNvCxnSpPr>
          <p:nvPr/>
        </p:nvCxnSpPr>
        <p:spPr>
          <a:xfrm>
            <a:off x="4736171" y="2998407"/>
            <a:ext cx="0" cy="1926035"/>
          </a:xfrm>
          <a:prstGeom prst="line">
            <a:avLst/>
          </a:prstGeom>
          <a:ln w="6350">
            <a:solidFill>
              <a:srgbClr val="323232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46F965F2-6B6B-074C-A168-6434BB65CEA4}"/>
              </a:ext>
            </a:extLst>
          </p:cNvPr>
          <p:cNvCxnSpPr>
            <a:cxnSpLocks/>
          </p:cNvCxnSpPr>
          <p:nvPr/>
        </p:nvCxnSpPr>
        <p:spPr>
          <a:xfrm>
            <a:off x="5974421" y="3115088"/>
            <a:ext cx="0" cy="1809354"/>
          </a:xfrm>
          <a:prstGeom prst="line">
            <a:avLst/>
          </a:prstGeom>
          <a:ln w="6350">
            <a:solidFill>
              <a:srgbClr val="323232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DA8627E-12BB-774C-B3ED-B515DA479128}"/>
              </a:ext>
            </a:extLst>
          </p:cNvPr>
          <p:cNvCxnSpPr>
            <a:cxnSpLocks/>
          </p:cNvCxnSpPr>
          <p:nvPr/>
        </p:nvCxnSpPr>
        <p:spPr>
          <a:xfrm flipH="1">
            <a:off x="7258050" y="4285765"/>
            <a:ext cx="1" cy="638677"/>
          </a:xfrm>
          <a:prstGeom prst="line">
            <a:avLst/>
          </a:prstGeom>
          <a:ln w="6350">
            <a:solidFill>
              <a:srgbClr val="323232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88551328-A228-354E-AA3D-0D6D57179DD3}"/>
              </a:ext>
            </a:extLst>
          </p:cNvPr>
          <p:cNvCxnSpPr>
            <a:cxnSpLocks/>
          </p:cNvCxnSpPr>
          <p:nvPr/>
        </p:nvCxnSpPr>
        <p:spPr>
          <a:xfrm flipH="1">
            <a:off x="8167688" y="3063459"/>
            <a:ext cx="1" cy="1860983"/>
          </a:xfrm>
          <a:prstGeom prst="line">
            <a:avLst/>
          </a:prstGeom>
          <a:ln w="6350">
            <a:solidFill>
              <a:srgbClr val="323232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3269262-1FF7-F647-82D5-1E38F9B77D13}"/>
              </a:ext>
            </a:extLst>
          </p:cNvPr>
          <p:cNvCxnSpPr>
            <a:cxnSpLocks/>
          </p:cNvCxnSpPr>
          <p:nvPr/>
        </p:nvCxnSpPr>
        <p:spPr>
          <a:xfrm flipH="1">
            <a:off x="8698708" y="2846230"/>
            <a:ext cx="1" cy="2071732"/>
          </a:xfrm>
          <a:prstGeom prst="line">
            <a:avLst/>
          </a:prstGeom>
          <a:ln w="6350">
            <a:solidFill>
              <a:srgbClr val="323232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71428E6F-7B34-1741-8763-97DF376406F2}"/>
              </a:ext>
            </a:extLst>
          </p:cNvPr>
          <p:cNvSpPr/>
          <p:nvPr/>
        </p:nvSpPr>
        <p:spPr>
          <a:xfrm>
            <a:off x="4736172" y="4764881"/>
            <a:ext cx="3957460" cy="314325"/>
          </a:xfrm>
          <a:prstGeom prst="rect">
            <a:avLst/>
          </a:prstGeom>
          <a:solidFill>
            <a:srgbClr val="FFCA08">
              <a:alpha val="36863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1212DE0-F470-0B43-AC5B-E0D17EFE620B}"/>
              </a:ext>
            </a:extLst>
          </p:cNvPr>
          <p:cNvSpPr txBox="1"/>
          <p:nvPr/>
        </p:nvSpPr>
        <p:spPr>
          <a:xfrm>
            <a:off x="5062972" y="5055370"/>
            <a:ext cx="3303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  <a:latin typeface="Dagny OT" panose="020B0504020201020104" pitchFamily="34" charset="0"/>
              </a:rPr>
              <a:t>feasibility region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3B345362-86A8-8A4A-AF9A-4181CFF1BBA3}"/>
              </a:ext>
            </a:extLst>
          </p:cNvPr>
          <p:cNvSpPr/>
          <p:nvPr/>
        </p:nvSpPr>
        <p:spPr>
          <a:xfrm>
            <a:off x="4714739" y="2957513"/>
            <a:ext cx="54000" cy="551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F8B76BCB-5D6B-2346-9981-A56A6C47FEA7}"/>
              </a:ext>
            </a:extLst>
          </p:cNvPr>
          <p:cNvSpPr/>
          <p:nvPr/>
        </p:nvSpPr>
        <p:spPr>
          <a:xfrm>
            <a:off x="5948997" y="3063459"/>
            <a:ext cx="54000" cy="551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CDB535D4-8866-2A49-A663-CDFA50BA25B4}"/>
              </a:ext>
            </a:extLst>
          </p:cNvPr>
          <p:cNvSpPr/>
          <p:nvPr/>
        </p:nvSpPr>
        <p:spPr>
          <a:xfrm>
            <a:off x="8672401" y="2814633"/>
            <a:ext cx="54000" cy="551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C6C28E11-7770-9B43-B021-D1A5C29BBEE3}"/>
              </a:ext>
            </a:extLst>
          </p:cNvPr>
          <p:cNvSpPr/>
          <p:nvPr/>
        </p:nvSpPr>
        <p:spPr>
          <a:xfrm>
            <a:off x="8146140" y="3038469"/>
            <a:ext cx="54000" cy="551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A22E1776-4976-C845-A0EF-7F6F65778BF9}"/>
              </a:ext>
            </a:extLst>
          </p:cNvPr>
          <p:cNvSpPr/>
          <p:nvPr/>
        </p:nvSpPr>
        <p:spPr>
          <a:xfrm>
            <a:off x="7226973" y="4255301"/>
            <a:ext cx="54000" cy="551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6E0F358-4F81-864A-A84A-1B70024CACDA}"/>
              </a:ext>
            </a:extLst>
          </p:cNvPr>
          <p:cNvSpPr txBox="1"/>
          <p:nvPr/>
        </p:nvSpPr>
        <p:spPr>
          <a:xfrm>
            <a:off x="5129646" y="2096797"/>
            <a:ext cx="3303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  <a:latin typeface="Dagny OT" panose="020B0504020201020104" pitchFamily="34" charset="0"/>
              </a:rPr>
              <a:t>local minima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DC66D00A-4A03-C847-9ADA-6FFF0131358B}"/>
              </a:ext>
            </a:extLst>
          </p:cNvPr>
          <p:cNvSpPr txBox="1"/>
          <p:nvPr/>
        </p:nvSpPr>
        <p:spPr>
          <a:xfrm>
            <a:off x="5762692" y="4257477"/>
            <a:ext cx="3303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  <a:latin typeface="Dagny OT" panose="020B0504020201020104" pitchFamily="34" charset="0"/>
              </a:rPr>
              <a:t>global minimum</a:t>
            </a: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72D7CF63-C778-354E-9E21-B46C08938659}"/>
              </a:ext>
            </a:extLst>
          </p:cNvPr>
          <p:cNvCxnSpPr>
            <a:cxnSpLocks/>
          </p:cNvCxnSpPr>
          <p:nvPr/>
        </p:nvCxnSpPr>
        <p:spPr>
          <a:xfrm flipH="1">
            <a:off x="6002998" y="2466129"/>
            <a:ext cx="245128" cy="5973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CAE9F6A9-D077-004C-848E-25E2BFCA298D}"/>
              </a:ext>
            </a:extLst>
          </p:cNvPr>
          <p:cNvCxnSpPr>
            <a:cxnSpLocks/>
          </p:cNvCxnSpPr>
          <p:nvPr/>
        </p:nvCxnSpPr>
        <p:spPr>
          <a:xfrm>
            <a:off x="7336482" y="2476236"/>
            <a:ext cx="742482" cy="5622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B590FE48-761A-4642-BF52-B5ADF7CFA9D6}"/>
              </a:ext>
            </a:extLst>
          </p:cNvPr>
          <p:cNvCxnSpPr>
            <a:cxnSpLocks/>
          </p:cNvCxnSpPr>
          <p:nvPr/>
        </p:nvCxnSpPr>
        <p:spPr>
          <a:xfrm flipH="1">
            <a:off x="4907973" y="2437741"/>
            <a:ext cx="1217589" cy="5289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78B2D2ED-6445-4448-833A-782E64F439E2}"/>
              </a:ext>
            </a:extLst>
          </p:cNvPr>
          <p:cNvCxnSpPr>
            <a:cxnSpLocks/>
          </p:cNvCxnSpPr>
          <p:nvPr/>
        </p:nvCxnSpPr>
        <p:spPr>
          <a:xfrm>
            <a:off x="7482385" y="2451518"/>
            <a:ext cx="1127598" cy="3395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9924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Golden Section Method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dirty="0"/>
              <a:t>The </a:t>
            </a:r>
            <a:r>
              <a:rPr lang="en-US" b="1" dirty="0"/>
              <a:t>golden section search </a:t>
            </a:r>
            <a:r>
              <a:rPr lang="en-US" dirty="0"/>
              <a:t>is a technique for finding the extremum (minimum or maximum) of a strictly unimodal function by successively narrowing the range of values inside which the extremum is known to exist.</a:t>
            </a:r>
          </a:p>
          <a:p>
            <a:pPr algn="just">
              <a:lnSpc>
                <a:spcPct val="100000"/>
              </a:lnSpc>
            </a:pPr>
            <a:endParaRPr lang="en-US" altLang="ko-KR" sz="500" dirty="0"/>
          </a:p>
          <a:p>
            <a:pPr marL="0" indent="0" algn="just">
              <a:lnSpc>
                <a:spcPct val="100000"/>
              </a:lnSpc>
              <a:buNone/>
            </a:pPr>
            <a:r>
              <a:rPr lang="en-US" dirty="0"/>
              <a:t>The technique derives its name from the fact that the algorithm maintains the function values for triples of points whose distances form a </a:t>
            </a:r>
            <a:r>
              <a:rPr lang="en-US" b="1" dirty="0"/>
              <a:t>golden ratio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92391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Golden Section Method</a:t>
            </a:r>
            <a:endParaRPr lang="en-C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 algn="just">
                  <a:lnSpc>
                    <a:spcPct val="100000"/>
                  </a:lnSpc>
                  <a:buNone/>
                </a:pPr>
                <a:r>
                  <a:rPr lang="en-US" dirty="0">
                    <a:solidFill>
                      <a:srgbClr val="323232"/>
                    </a:solidFill>
                  </a:rPr>
                  <a:t>Let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 dirty="0" err="1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i="1" dirty="0" err="1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err="1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i="1" dirty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>
                    <a:solidFill>
                      <a:srgbClr val="323232"/>
                    </a:solidFill>
                  </a:rPr>
                  <a:t> be the interval of the current bracket (i.e. the optimizer resides in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 dirty="0" err="1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i="1" dirty="0" err="1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err="1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i="1" dirty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>
                    <a:solidFill>
                      <a:srgbClr val="323232"/>
                    </a:solidFill>
                  </a:rPr>
                  <a:t>), and assume </a:t>
                </a:r>
                <a14:m>
                  <m:oMath xmlns:m="http://schemas.openxmlformats.org/officeDocument/2006/math">
                    <m:r>
                      <a:rPr lang="en-US" smtClean="0">
                        <a:solidFill>
                          <a:srgbClr val="323232"/>
                        </a:solidFill>
                        <a:latin typeface="Cambria Math" charset="0"/>
                      </a:rPr>
                      <m:t>𝑓</m:t>
                    </m:r>
                    <m:r>
                      <a:rPr lang="en-US" smtClean="0">
                        <a:solidFill>
                          <a:srgbClr val="323232"/>
                        </a:solidFill>
                        <a:latin typeface="Cambria Math" charset="0"/>
                      </a:rPr>
                      <m:t>(</m:t>
                    </m:r>
                    <m:r>
                      <a:rPr lang="en-US" smtClean="0">
                        <a:solidFill>
                          <a:srgbClr val="323232"/>
                        </a:solidFill>
                        <a:latin typeface="Cambria Math" charset="0"/>
                      </a:rPr>
                      <m:t>𝑎</m:t>
                    </m:r>
                    <m:r>
                      <a:rPr lang="en-US" smtClean="0">
                        <a:solidFill>
                          <a:srgbClr val="323232"/>
                        </a:solidFill>
                        <a:latin typeface="Cambria Math" charset="0"/>
                      </a:rPr>
                      <m:t>), </m:t>
                    </m:r>
                    <m:r>
                      <a:rPr lang="en-US" smtClean="0">
                        <a:solidFill>
                          <a:srgbClr val="323232"/>
                        </a:solidFill>
                        <a:latin typeface="Cambria Math" charset="0"/>
                      </a:rPr>
                      <m:t>𝑓</m:t>
                    </m:r>
                    <m:r>
                      <a:rPr lang="en-US" smtClean="0">
                        <a:solidFill>
                          <a:srgbClr val="323232"/>
                        </a:solidFill>
                        <a:latin typeface="Cambria Math" charset="0"/>
                      </a:rPr>
                      <m:t>(</m:t>
                    </m:r>
                    <m:r>
                      <a:rPr lang="en-US" smtClean="0">
                        <a:solidFill>
                          <a:srgbClr val="323232"/>
                        </a:solidFill>
                        <a:latin typeface="Cambria Math" charset="0"/>
                      </a:rPr>
                      <m:t>𝑏</m:t>
                    </m:r>
                    <m:r>
                      <a:rPr lang="en-US" smtClean="0">
                        <a:solidFill>
                          <a:srgbClr val="323232"/>
                        </a:solidFill>
                        <a:latin typeface="Cambria Math" charset="0"/>
                      </a:rPr>
                      <m:t>) </m:t>
                    </m:r>
                  </m:oMath>
                </a14:m>
                <a:r>
                  <a:rPr lang="en-US" dirty="0">
                    <a:solidFill>
                      <a:srgbClr val="323232"/>
                    </a:solidFill>
                  </a:rPr>
                  <a:t>have already have been computed. Denote </a:t>
                </a:r>
                <a14:m>
                  <m:oMath xmlns:m="http://schemas.openxmlformats.org/officeDocument/2006/math">
                    <m:r>
                      <a:rPr lang="en-US" smtClean="0">
                        <a:solidFill>
                          <a:srgbClr val="323232"/>
                        </a:solidFill>
                        <a:latin typeface="Cambria Math" charset="0"/>
                      </a:rPr>
                      <m:t>𝜑</m:t>
                    </m:r>
                    <m:r>
                      <a:rPr lang="en-CA" smtClean="0">
                        <a:solidFill>
                          <a:srgbClr val="323232"/>
                        </a:solidFill>
                        <a:latin typeface="Cambria Math" charset="0"/>
                      </a:rPr>
                      <m:t>= </m:t>
                    </m:r>
                    <m:f>
                      <m:fPr>
                        <m:type m:val="lin"/>
                        <m:ctrlPr>
                          <a:rPr lang="en-CA" i="1" smtClean="0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mtClean="0">
                            <a:solidFill>
                              <a:srgbClr val="323232"/>
                            </a:solidFill>
                            <a:latin typeface="Cambria Math" charset="0"/>
                          </a:rPr>
                          <m:t>(1+</m:t>
                        </m:r>
                        <m:rad>
                          <m:radPr>
                            <m:degHide m:val="on"/>
                            <m:ctrlPr>
                              <a:rPr lang="en-CA" i="1" smtClean="0">
                                <a:solidFill>
                                  <a:srgbClr val="32323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CA" smtClean="0">
                                <a:solidFill>
                                  <a:srgbClr val="323232"/>
                                </a:solidFill>
                                <a:latin typeface="Cambria Math" charset="0"/>
                              </a:rPr>
                              <m:t>5</m:t>
                            </m:r>
                          </m:e>
                        </m:rad>
                        <m:r>
                          <a:rPr lang="en-CA" smtClean="0">
                            <a:solidFill>
                              <a:srgbClr val="323232"/>
                            </a:solidFill>
                            <a:latin typeface="Cambria Math" charset="0"/>
                          </a:rPr>
                          <m:t>)</m:t>
                        </m:r>
                      </m:num>
                      <m:den>
                        <m:r>
                          <a:rPr lang="en-CA" smtClean="0">
                            <a:solidFill>
                              <a:srgbClr val="323232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CA" dirty="0">
                    <a:solidFill>
                      <a:srgbClr val="323232"/>
                    </a:solidFill>
                  </a:rPr>
                  <a:t>. </a:t>
                </a:r>
                <a:endParaRPr lang="en-US" dirty="0">
                  <a:solidFill>
                    <a:srgbClr val="323232"/>
                  </a:solidFill>
                </a:endParaRPr>
              </a:p>
              <a:p>
                <a:pPr marL="781200" lvl="1" indent="-457200" algn="just">
                  <a:buFont typeface="+mj-lt"/>
                  <a:buAutoNum type="arabicPeriod"/>
                </a:pPr>
                <a:r>
                  <a:rPr lang="en-US" dirty="0">
                    <a:solidFill>
                      <a:srgbClr val="323232"/>
                    </a:solidFill>
                  </a:rPr>
                  <a:t>Let </a:t>
                </a:r>
                <a14:m>
                  <m:oMath xmlns:m="http://schemas.openxmlformats.org/officeDocument/2006/math">
                    <m:r>
                      <a:rPr lang="en-CA" smtClean="0">
                        <a:solidFill>
                          <a:srgbClr val="323232"/>
                        </a:solidFill>
                        <a:latin typeface="Cambria Math" charset="0"/>
                      </a:rPr>
                      <m:t>𝑐</m:t>
                    </m:r>
                    <m:r>
                      <a:rPr lang="en-CA" smtClean="0">
                        <a:solidFill>
                          <a:srgbClr val="323232"/>
                        </a:solidFill>
                        <a:latin typeface="Cambria Math" charset="0"/>
                      </a:rPr>
                      <m:t>=</m:t>
                    </m:r>
                    <m:r>
                      <a:rPr lang="en-CA" smtClean="0">
                        <a:solidFill>
                          <a:srgbClr val="323232"/>
                        </a:solidFill>
                        <a:latin typeface="Cambria Math" charset="0"/>
                      </a:rPr>
                      <m:t>𝑏</m:t>
                    </m:r>
                    <m:r>
                      <a:rPr lang="en-CA" smtClean="0">
                        <a:solidFill>
                          <a:srgbClr val="323232"/>
                        </a:solidFill>
                        <a:latin typeface="Cambria Math" charset="0"/>
                      </a:rPr>
                      <m:t> −</m:t>
                    </m:r>
                    <m:f>
                      <m:fPr>
                        <m:ctrlPr>
                          <a:rPr lang="en-CA" i="1" smtClean="0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CA" i="1">
                                <a:solidFill>
                                  <a:srgbClr val="32323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>
                                <a:solidFill>
                                  <a:srgbClr val="323232"/>
                                </a:solidFill>
                                <a:latin typeface="Cambria Math" charset="0"/>
                              </a:rPr>
                              <m:t>𝑏</m:t>
                            </m:r>
                            <m:r>
                              <a:rPr lang="en-CA">
                                <a:solidFill>
                                  <a:srgbClr val="323232"/>
                                </a:solidFill>
                                <a:latin typeface="Cambria Math" charset="0"/>
                              </a:rPr>
                              <m:t>−</m:t>
                            </m:r>
                            <m:r>
                              <a:rPr lang="en-CA">
                                <a:solidFill>
                                  <a:srgbClr val="323232"/>
                                </a:solidFill>
                                <a:latin typeface="Cambria Math" charset="0"/>
                              </a:rPr>
                              <m:t>𝑎</m:t>
                            </m:r>
                          </m:e>
                        </m:d>
                      </m:num>
                      <m:den>
                        <m:r>
                          <a:rPr lang="en-US">
                            <a:solidFill>
                              <a:srgbClr val="323232"/>
                            </a:solidFill>
                            <a:latin typeface="Cambria Math" charset="0"/>
                          </a:rPr>
                          <m:t>𝜑</m:t>
                        </m:r>
                      </m:den>
                    </m:f>
                    <m:r>
                      <a:rPr lang="en-CA" smtClean="0">
                        <a:solidFill>
                          <a:srgbClr val="323232"/>
                        </a:solidFill>
                        <a:latin typeface="Cambria Math" charset="0"/>
                      </a:rPr>
                      <m:t> ,</m:t>
                    </m:r>
                    <m:r>
                      <a:rPr lang="en-CA" smtClean="0">
                        <a:solidFill>
                          <a:srgbClr val="323232"/>
                        </a:solidFill>
                        <a:latin typeface="Cambria Math" charset="0"/>
                      </a:rPr>
                      <m:t>𝑑</m:t>
                    </m:r>
                    <m:r>
                      <a:rPr lang="en-CA" smtClean="0">
                        <a:solidFill>
                          <a:srgbClr val="323232"/>
                        </a:solidFill>
                        <a:latin typeface="Cambria Math" charset="0"/>
                      </a:rPr>
                      <m:t>=</m:t>
                    </m:r>
                    <m:r>
                      <a:rPr lang="en-CA" smtClean="0">
                        <a:solidFill>
                          <a:srgbClr val="323232"/>
                        </a:solidFill>
                        <a:latin typeface="Cambria Math" charset="0"/>
                      </a:rPr>
                      <m:t>𝑎</m:t>
                    </m:r>
                    <m:r>
                      <a:rPr lang="en-CA" smtClean="0">
                        <a:solidFill>
                          <a:srgbClr val="323232"/>
                        </a:solidFill>
                        <a:latin typeface="Cambria Math" charset="0"/>
                      </a:rPr>
                      <m:t>+</m:t>
                    </m:r>
                    <m:f>
                      <m:fPr>
                        <m:ctrlPr>
                          <a:rPr lang="en-CA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CA" i="1">
                                <a:solidFill>
                                  <a:srgbClr val="32323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>
                                <a:solidFill>
                                  <a:srgbClr val="323232"/>
                                </a:solidFill>
                                <a:latin typeface="Cambria Math" charset="0"/>
                              </a:rPr>
                              <m:t>𝑏</m:t>
                            </m:r>
                            <m:r>
                              <a:rPr lang="en-CA">
                                <a:solidFill>
                                  <a:srgbClr val="323232"/>
                                </a:solidFill>
                                <a:latin typeface="Cambria Math" charset="0"/>
                              </a:rPr>
                              <m:t>−</m:t>
                            </m:r>
                            <m:r>
                              <a:rPr lang="en-CA">
                                <a:solidFill>
                                  <a:srgbClr val="323232"/>
                                </a:solidFill>
                                <a:latin typeface="Cambria Math" charset="0"/>
                              </a:rPr>
                              <m:t>𝑎</m:t>
                            </m:r>
                          </m:e>
                        </m:d>
                      </m:num>
                      <m:den>
                        <m:r>
                          <a:rPr lang="en-US">
                            <a:solidFill>
                              <a:srgbClr val="323232"/>
                            </a:solidFill>
                            <a:latin typeface="Cambria Math" charset="0"/>
                          </a:rPr>
                          <m:t>𝜑</m:t>
                        </m:r>
                      </m:den>
                    </m:f>
                    <m:r>
                      <a:rPr lang="en-US" b="0" i="0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r>
                  <a:rPr lang="en-US" dirty="0">
                    <a:solidFill>
                      <a:srgbClr val="323232"/>
                    </a:solidFill>
                  </a:rPr>
                  <a:t> </a:t>
                </a:r>
              </a:p>
              <a:p>
                <a:pPr marL="781200" lvl="1" indent="-457200" algn="just">
                  <a:buFont typeface="+mj-lt"/>
                  <a:buAutoNum type="arabicPeriod"/>
                </a:pPr>
                <a:r>
                  <a:rPr lang="en-US" dirty="0">
                    <a:solidFill>
                      <a:srgbClr val="323232"/>
                    </a:solidFill>
                  </a:rPr>
                  <a:t>If </a:t>
                </a:r>
                <a14:m>
                  <m:oMath xmlns:m="http://schemas.openxmlformats.org/officeDocument/2006/math">
                    <m:r>
                      <a:rPr lang="en-US" smtClean="0">
                        <a:solidFill>
                          <a:srgbClr val="323232"/>
                        </a:solidFill>
                        <a:latin typeface="Cambria Math" charset="0"/>
                      </a:rPr>
                      <m:t>𝑓</m:t>
                    </m:r>
                    <m:r>
                      <a:rPr lang="en-US" smtClean="0">
                        <a:solidFill>
                          <a:srgbClr val="323232"/>
                        </a:solidFill>
                        <a:latin typeface="Cambria Math" charset="0"/>
                      </a:rPr>
                      <m:t>(</m:t>
                    </m:r>
                    <m:r>
                      <a:rPr lang="en-US" smtClean="0">
                        <a:solidFill>
                          <a:srgbClr val="323232"/>
                        </a:solidFill>
                        <a:latin typeface="Cambria Math" charset="0"/>
                      </a:rPr>
                      <m:t>𝑐</m:t>
                    </m:r>
                    <m:r>
                      <a:rPr lang="en-US" smtClean="0">
                        <a:solidFill>
                          <a:srgbClr val="323232"/>
                        </a:solidFill>
                        <a:latin typeface="Cambria Math" charset="0"/>
                      </a:rPr>
                      <m:t>), </m:t>
                    </m:r>
                    <m:r>
                      <a:rPr lang="en-US" smtClean="0">
                        <a:solidFill>
                          <a:srgbClr val="323232"/>
                        </a:solidFill>
                        <a:latin typeface="Cambria Math" charset="0"/>
                      </a:rPr>
                      <m:t>𝑓</m:t>
                    </m:r>
                    <m:r>
                      <a:rPr lang="en-US" smtClean="0">
                        <a:solidFill>
                          <a:srgbClr val="323232"/>
                        </a:solidFill>
                        <a:latin typeface="Cambria Math" charset="0"/>
                      </a:rPr>
                      <m:t>(</m:t>
                    </m:r>
                    <m:r>
                      <a:rPr lang="en-US" smtClean="0">
                        <a:solidFill>
                          <a:srgbClr val="323232"/>
                        </a:solidFill>
                        <a:latin typeface="Cambria Math" charset="0"/>
                      </a:rPr>
                      <m:t>𝑑</m:t>
                    </m:r>
                    <m:r>
                      <a:rPr lang="en-US" smtClean="0">
                        <a:solidFill>
                          <a:srgbClr val="323232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323232"/>
                    </a:solidFill>
                  </a:rPr>
                  <a:t> are not available, compute them;</a:t>
                </a:r>
              </a:p>
              <a:p>
                <a:pPr marL="781200" lvl="1" indent="-457200" algn="just">
                  <a:buFont typeface="+mj-lt"/>
                  <a:buAutoNum type="arabicPeriod"/>
                </a:pPr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>
                            <a:latin typeface="Cambria Math" charset="0"/>
                          </a:rPr>
                          <m:t>𝑐</m:t>
                        </m:r>
                      </m:e>
                    </m:d>
                    <m:r>
                      <a:rPr lang="en-CA">
                        <a:latin typeface="Cambria Math" charset="0"/>
                      </a:rPr>
                      <m:t>&lt;</m:t>
                    </m:r>
                    <m:r>
                      <a:rPr lang="en-US">
                        <a:latin typeface="Cambria Math" charset="0"/>
                      </a:rPr>
                      <m:t> </m:t>
                    </m:r>
                    <m:r>
                      <a:rPr lang="en-US">
                        <a:latin typeface="Cambria Math" charset="0"/>
                      </a:rPr>
                      <m:t>𝑓</m:t>
                    </m:r>
                    <m:r>
                      <a:rPr lang="en-US">
                        <a:latin typeface="Cambria Math" charset="0"/>
                      </a:rPr>
                      <m:t>(</m:t>
                    </m:r>
                    <m:r>
                      <a:rPr lang="en-US">
                        <a:latin typeface="Cambria Math" charset="0"/>
                      </a:rPr>
                      <m:t>𝑑</m:t>
                    </m:r>
                    <m:r>
                      <a:rPr lang="en-US">
                        <a:latin typeface="Cambria Math" charset="0"/>
                      </a:rPr>
                      <m:t>) </m:t>
                    </m:r>
                  </m:oMath>
                </a14:m>
                <a:r>
                  <a:rPr lang="en-US" dirty="0"/>
                  <a:t>(to find a min – to find a max, reverse the order) then move the data: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>
                            <a:latin typeface="Cambria Math" charset="0"/>
                          </a:rPr>
                          <m:t>𝑏</m:t>
                        </m:r>
                        <m:r>
                          <a:rPr lang="en-US">
                            <a:latin typeface="Cambria Math" charset="0"/>
                          </a:rPr>
                          <m:t>, </m:t>
                        </m:r>
                        <m:r>
                          <a:rPr lang="en-US">
                            <a:latin typeface="Cambria Math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>
                                <a:latin typeface="Cambria Math" charset="0"/>
                              </a:rPr>
                              <m:t>𝑏</m:t>
                            </m:r>
                          </m:e>
                        </m:d>
                      </m:e>
                    </m:d>
                    <m:r>
                      <a:rPr lang="en-US">
                        <a:latin typeface="Cambria Math" charset="0"/>
                      </a:rPr>
                      <m:t>← 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>
                            <a:latin typeface="Cambria Math" charset="0"/>
                          </a:rPr>
                          <m:t>𝑑</m:t>
                        </m:r>
                        <m:r>
                          <a:rPr lang="en-US">
                            <a:latin typeface="Cambria Math" charset="0"/>
                          </a:rPr>
                          <m:t>, </m:t>
                        </m:r>
                        <m:r>
                          <a:rPr lang="en-US">
                            <a:latin typeface="Cambria Math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>
                                <a:latin typeface="Cambria Math" charset="0"/>
                              </a:rPr>
                              <m:t>𝑑</m:t>
                            </m:r>
                          </m:e>
                        </m:d>
                      </m:e>
                    </m:d>
                    <m:r>
                      <a:rPr lang="en-CA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CA">
                        <a:latin typeface="Cambria Math" panose="02040503050406030204" pitchFamily="18" charset="0"/>
                      </a:rPr>
                      <m:t>and</m:t>
                    </m:r>
                    <m:r>
                      <a:rPr lang="en-CA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>
                        <a:latin typeface="Cambria Math" charset="0"/>
                      </a:rPr>
                      <m:t>𝑑</m:t>
                    </m:r>
                    <m:r>
                      <a:rPr lang="en-US">
                        <a:latin typeface="Cambria Math" charset="0"/>
                      </a:rPr>
                      <m:t>, </m:t>
                    </m:r>
                    <m:r>
                      <a:rPr lang="en-US">
                        <a:latin typeface="Cambria Math" charset="0"/>
                      </a:rPr>
                      <m:t>𝑓</m:t>
                    </m:r>
                    <m:r>
                      <a:rPr lang="en-US">
                        <a:latin typeface="Cambria Math" charset="0"/>
                      </a:rPr>
                      <m:t>(</m:t>
                    </m:r>
                    <m:r>
                      <a:rPr lang="en-US">
                        <a:latin typeface="Cambria Math" charset="0"/>
                      </a:rPr>
                      <m:t>𝑑</m:t>
                    </m:r>
                    <m:r>
                      <a:rPr lang="en-US">
                        <a:latin typeface="Cambria Math" charset="0"/>
                      </a:rPr>
                      <m:t>)) ← (</m:t>
                    </m:r>
                    <m:r>
                      <a:rPr lang="en-US">
                        <a:latin typeface="Cambria Math" charset="0"/>
                      </a:rPr>
                      <m:t>𝑐</m:t>
                    </m:r>
                    <m:r>
                      <a:rPr lang="en-US">
                        <a:latin typeface="Cambria Math" charset="0"/>
                      </a:rPr>
                      <m:t>, </m:t>
                    </m:r>
                    <m:r>
                      <a:rPr lang="en-US">
                        <a:latin typeface="Cambria Math" charset="0"/>
                      </a:rPr>
                      <m:t>𝑓</m:t>
                    </m:r>
                    <m:r>
                      <a:rPr lang="en-US">
                        <a:latin typeface="Cambria Math" charset="0"/>
                      </a:rPr>
                      <m:t>(</m:t>
                    </m:r>
                    <m:r>
                      <a:rPr lang="en-US">
                        <a:latin typeface="Cambria Math" charset="0"/>
                      </a:rPr>
                      <m:t>𝑐</m:t>
                    </m:r>
                    <m:r>
                      <a:rPr lang="en-US">
                        <a:latin typeface="Cambria Math" charset="0"/>
                      </a:rPr>
                      <m:t>)) </m:t>
                    </m:r>
                  </m:oMath>
                </a14:m>
                <a:r>
                  <a:rPr lang="en-US" dirty="0"/>
                  <a:t>and update </a:t>
                </a:r>
                <a14:m>
                  <m:oMath xmlns:m="http://schemas.openxmlformats.org/officeDocument/2006/math">
                    <m:r>
                      <a:rPr lang="en-US">
                        <a:latin typeface="Cambria Math" charset="0"/>
                      </a:rPr>
                      <m:t>𝑐</m:t>
                    </m:r>
                    <m:r>
                      <a:rPr lang="en-US">
                        <a:latin typeface="Cambria Math" charset="0"/>
                      </a:rPr>
                      <m:t> = </m:t>
                    </m:r>
                    <m:r>
                      <a:rPr lang="en-US">
                        <a:latin typeface="Cambria Math" charset="0"/>
                      </a:rPr>
                      <m:t>𝑏</m:t>
                    </m:r>
                    <m:r>
                      <a:rPr lang="en-US">
                        <a:latin typeface="Cambria Math" charset="0"/>
                      </a:rPr>
                      <m:t> − (</m:t>
                    </m:r>
                    <m:r>
                      <a:rPr lang="en-US">
                        <a:latin typeface="Cambria Math" charset="0"/>
                      </a:rPr>
                      <m:t>𝑎</m:t>
                    </m:r>
                    <m:r>
                      <a:rPr lang="en-US">
                        <a:latin typeface="Cambria Math" charset="0"/>
                      </a:rPr>
                      <m:t> − </m:t>
                    </m:r>
                    <m:r>
                      <a:rPr lang="en-US">
                        <a:latin typeface="Cambria Math" charset="0"/>
                      </a:rPr>
                      <m:t>𝑏</m:t>
                    </m:r>
                    <m:r>
                      <a:rPr lang="en-US">
                        <a:latin typeface="Cambria Math" charset="0"/>
                      </a:rPr>
                      <m:t>)/</m:t>
                    </m:r>
                    <m:r>
                      <a:rPr lang="en-US">
                        <a:latin typeface="Cambria Math" charset="0"/>
                      </a:rPr>
                      <m:t>𝜑</m:t>
                    </m:r>
                    <m:r>
                      <a:rPr lang="en-US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dirty="0"/>
                  <a:t> and  </a:t>
                </a:r>
                <a14:m>
                  <m:oMath xmlns:m="http://schemas.openxmlformats.org/officeDocument/2006/math">
                    <m:r>
                      <a:rPr lang="en-US"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>
                            <a:latin typeface="Cambria Math" charset="0"/>
                          </a:rPr>
                          <m:t>𝑐</m:t>
                        </m:r>
                      </m:e>
                    </m:d>
                    <m:r>
                      <a:rPr lang="en-US">
                        <a:latin typeface="Cambria Math" charset="0"/>
                      </a:rPr>
                      <m:t>;</m:t>
                    </m:r>
                  </m:oMath>
                </a14:m>
                <a:endParaRPr lang="en-US" dirty="0"/>
              </a:p>
              <a:p>
                <a:pPr marL="781200" lvl="1" indent="-457200" algn="just">
                  <a:buFont typeface="+mj-lt"/>
                  <a:buAutoNum type="arabicPeriod"/>
                </a:pPr>
                <a:r>
                  <a:rPr lang="en-US" dirty="0"/>
                  <a:t>Otherwise, move the data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>
                            <a:latin typeface="Cambria Math" charset="0"/>
                          </a:rPr>
                          <m:t>𝑎</m:t>
                        </m:r>
                        <m:r>
                          <a:rPr lang="en-US">
                            <a:latin typeface="Cambria Math" charset="0"/>
                          </a:rPr>
                          <m:t>, </m:t>
                        </m:r>
                        <m:r>
                          <a:rPr lang="en-US">
                            <a:latin typeface="Cambria Math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>
                                <a:latin typeface="Cambria Math" charset="0"/>
                              </a:rPr>
                              <m:t>𝑎</m:t>
                            </m:r>
                          </m:e>
                        </m:d>
                      </m:e>
                    </m:d>
                    <m:r>
                      <a:rPr lang="en-US">
                        <a:latin typeface="Cambria Math" charset="0"/>
                      </a:rPr>
                      <m:t>← 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>
                            <a:latin typeface="Cambria Math" charset="0"/>
                          </a:rPr>
                          <m:t>𝑐</m:t>
                        </m:r>
                        <m:r>
                          <a:rPr lang="en-US">
                            <a:latin typeface="Cambria Math" charset="0"/>
                          </a:rPr>
                          <m:t>, </m:t>
                        </m:r>
                        <m:r>
                          <a:rPr lang="en-US">
                            <a:latin typeface="Cambria Math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>
                                <a:latin typeface="Cambria Math" charset="0"/>
                              </a:rPr>
                              <m:t>𝑐</m:t>
                            </m:r>
                          </m:e>
                        </m:d>
                      </m:e>
                    </m:d>
                    <m:r>
                      <a:rPr lang="en-CA" i="1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CA">
                        <a:latin typeface="Cambria Math" panose="02040503050406030204" pitchFamily="18" charset="0"/>
                      </a:rPr>
                      <m:t>and</m:t>
                    </m:r>
                    <m:r>
                      <a:rPr lang="en-CA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>
                        <a:latin typeface="Cambria Math" charset="0"/>
                      </a:rPr>
                      <m:t>𝑐</m:t>
                    </m:r>
                    <m:r>
                      <a:rPr lang="en-US">
                        <a:latin typeface="Cambria Math" charset="0"/>
                      </a:rPr>
                      <m:t>, </m:t>
                    </m:r>
                    <m:r>
                      <a:rPr lang="en-US">
                        <a:latin typeface="Cambria Math" charset="0"/>
                      </a:rPr>
                      <m:t>𝑓</m:t>
                    </m:r>
                    <m:r>
                      <a:rPr lang="en-US">
                        <a:latin typeface="Cambria Math" charset="0"/>
                      </a:rPr>
                      <m:t>(</m:t>
                    </m:r>
                    <m:r>
                      <a:rPr lang="en-US">
                        <a:latin typeface="Cambria Math" charset="0"/>
                      </a:rPr>
                      <m:t>𝑐</m:t>
                    </m:r>
                    <m:r>
                      <a:rPr lang="en-US">
                        <a:latin typeface="Cambria Math" charset="0"/>
                      </a:rPr>
                      <m:t>)) ← (</m:t>
                    </m:r>
                    <m:r>
                      <a:rPr lang="en-US">
                        <a:latin typeface="Cambria Math" charset="0"/>
                      </a:rPr>
                      <m:t>𝑑</m:t>
                    </m:r>
                    <m:r>
                      <a:rPr lang="en-US">
                        <a:latin typeface="Cambria Math" charset="0"/>
                      </a:rPr>
                      <m:t>, </m:t>
                    </m:r>
                    <m:r>
                      <a:rPr lang="en-US">
                        <a:latin typeface="Cambria Math" charset="0"/>
                      </a:rPr>
                      <m:t>𝑓</m:t>
                    </m:r>
                    <m:r>
                      <a:rPr lang="en-US">
                        <a:latin typeface="Cambria Math" charset="0"/>
                      </a:rPr>
                      <m:t>(</m:t>
                    </m:r>
                    <m:r>
                      <a:rPr lang="en-US">
                        <a:latin typeface="Cambria Math" charset="0"/>
                      </a:rPr>
                      <m:t>𝑑</m:t>
                    </m:r>
                    <m:r>
                      <a:rPr lang="en-US">
                        <a:latin typeface="Cambria Math" charset="0"/>
                      </a:rPr>
                      <m:t>)) </m:t>
                    </m:r>
                  </m:oMath>
                </a14:m>
                <a:r>
                  <a:rPr lang="en-US" dirty="0"/>
                  <a:t>and update </a:t>
                </a:r>
                <a14:m>
                  <m:oMath xmlns:m="http://schemas.openxmlformats.org/officeDocument/2006/math">
                    <m:r>
                      <a:rPr lang="en-US">
                        <a:latin typeface="Cambria Math" charset="0"/>
                      </a:rPr>
                      <m:t>𝑑</m:t>
                    </m:r>
                    <m:r>
                      <a:rPr lang="en-US">
                        <a:latin typeface="Cambria Math" charset="0"/>
                      </a:rPr>
                      <m:t> = </m:t>
                    </m:r>
                    <m:r>
                      <a:rPr lang="en-US">
                        <a:latin typeface="Cambria Math" charset="0"/>
                      </a:rPr>
                      <m:t>𝑎</m:t>
                    </m:r>
                    <m:r>
                      <a:rPr lang="en-US">
                        <a:latin typeface="Cambria Math" charset="0"/>
                      </a:rPr>
                      <m:t> + (</m:t>
                    </m:r>
                    <m:r>
                      <a:rPr lang="en-US">
                        <a:latin typeface="Cambria Math" charset="0"/>
                      </a:rPr>
                      <m:t>𝑏</m:t>
                    </m:r>
                    <m:r>
                      <a:rPr lang="en-US">
                        <a:latin typeface="Cambria Math" charset="0"/>
                      </a:rPr>
                      <m:t> − </m:t>
                    </m:r>
                    <m:r>
                      <a:rPr lang="en-US">
                        <a:latin typeface="Cambria Math" charset="0"/>
                      </a:rPr>
                      <m:t>𝑎</m:t>
                    </m:r>
                    <m:r>
                      <a:rPr lang="en-US">
                        <a:latin typeface="Cambria Math" charset="0"/>
                      </a:rPr>
                      <m:t>)/</m:t>
                    </m:r>
                    <m:r>
                      <a:rPr lang="en-US">
                        <a:latin typeface="Cambria Math" charset="0"/>
                      </a:rPr>
                      <m:t>𝜑</m:t>
                    </m:r>
                    <m:r>
                      <a:rPr lang="en-US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dirty="0"/>
                  <a:t> and  </a:t>
                </a:r>
                <a14:m>
                  <m:oMath xmlns:m="http://schemas.openxmlformats.org/officeDocument/2006/math">
                    <m:r>
                      <a:rPr lang="en-US"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>
                            <a:latin typeface="Cambria Math" charset="0"/>
                          </a:rPr>
                          <m:t>𝑑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r>
                  <a:rPr lang="en-US" dirty="0"/>
                  <a:t> </a:t>
                </a:r>
              </a:p>
              <a:p>
                <a:pPr marL="781200" lvl="1" indent="-457200" algn="just">
                  <a:buFont typeface="+mj-lt"/>
                  <a:buAutoNum type="arabicPeriod"/>
                </a:pPr>
                <a:r>
                  <a:rPr lang="en-US" dirty="0"/>
                  <a:t>The interval </a:t>
                </a:r>
                <a14:m>
                  <m:oMath xmlns:m="http://schemas.openxmlformats.org/officeDocument/2006/math">
                    <m:r>
                      <a:rPr lang="en-US">
                        <a:latin typeface="Cambria Math" charset="0"/>
                      </a:rPr>
                      <m:t>[</m:t>
                    </m:r>
                    <m:r>
                      <a:rPr lang="en-US">
                        <a:latin typeface="Cambria Math" charset="0"/>
                      </a:rPr>
                      <m:t>𝑐</m:t>
                    </m:r>
                    <m:r>
                      <a:rPr lang="en-US">
                        <a:latin typeface="Cambria Math" charset="0"/>
                      </a:rPr>
                      <m:t>, </m:t>
                    </m:r>
                    <m:r>
                      <a:rPr lang="en-US">
                        <a:latin typeface="Cambria Math" charset="0"/>
                      </a:rPr>
                      <m:t>𝑑</m:t>
                    </m:r>
                    <m:r>
                      <a:rPr lang="en-US">
                        <a:latin typeface="Cambria Math" charset="0"/>
                      </a:rPr>
                      <m:t>] </m:t>
                    </m:r>
                  </m:oMath>
                </a14:m>
                <a:r>
                  <a:rPr lang="en-US" dirty="0"/>
                  <a:t>brackets the optimizer. Continue until tolerance is reached.</a:t>
                </a:r>
                <a:endParaRPr lang="en-US" b="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29" r="-829" b="-8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41278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Newton’s Method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 algn="just">
                  <a:lnSpc>
                    <a:spcPct val="100000"/>
                  </a:lnSpc>
                  <a:buNone/>
                </a:pPr>
                <a:r>
                  <a:rPr lang="en-US" dirty="0">
                    <a:solidFill>
                      <a:srgbClr val="323232"/>
                    </a:solidFill>
                  </a:rPr>
                  <a:t>In calculus, we learn that a function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CA" b="0" i="1" dirty="0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m:rPr>
                        <m:sty m:val="p"/>
                      </m:rPr>
                      <a:rPr lang="el-GR" b="0" i="1" dirty="0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  <m:r>
                      <a:rPr lang="el-GR" b="0" i="1" dirty="0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⊆</m:t>
                    </m:r>
                    <m:sSup>
                      <m:sSupPr>
                        <m:ctrlPr>
                          <a:rPr lang="el-GR" b="0" i="1" dirty="0" smtClean="0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l-GR" b="0" i="1" dirty="0" smtClean="0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CA" b="0" i="1" dirty="0" smtClean="0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l-GR" b="0" i="1" dirty="0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l-GR" dirty="0">
                    <a:solidFill>
                      <a:srgbClr val="323232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l-GR" i="1" dirty="0">
                        <a:solidFill>
                          <a:srgbClr val="32323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US" dirty="0">
                    <a:solidFill>
                      <a:srgbClr val="323232"/>
                    </a:solidFill>
                  </a:rPr>
                  <a:t> which is sufficiently well behaved reaches its max/min either at a </a:t>
                </a:r>
                <a:r>
                  <a:rPr lang="en-US" b="1" dirty="0">
                    <a:solidFill>
                      <a:srgbClr val="323232"/>
                    </a:solidFill>
                  </a:rPr>
                  <a:t>critical point </a:t>
                </a:r>
                <a:r>
                  <a:rPr lang="en-US" dirty="0">
                    <a:solidFill>
                      <a:srgbClr val="323232"/>
                    </a:solidFill>
                  </a:rPr>
                  <a:t>(i.e. where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𝛻</m:t>
                    </m:r>
                    <m:r>
                      <a:rPr lang="en-CA" b="0" i="1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CA" b="0" i="1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CA" b="1" i="1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dirty="0">
                    <a:solidFill>
                      <a:srgbClr val="323232"/>
                    </a:solidFill>
                  </a:rPr>
                  <a:t>) or on the </a:t>
                </a:r>
                <a:r>
                  <a:rPr lang="en-US" b="1" dirty="0">
                    <a:solidFill>
                      <a:srgbClr val="323232"/>
                    </a:solidFill>
                  </a:rPr>
                  <a:t>domain boundary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𝜕</m:t>
                    </m:r>
                    <m:r>
                      <m:rPr>
                        <m:sty m:val="p"/>
                      </m:rPr>
                      <a:rPr lang="el-GR" i="1" dirty="0">
                        <a:solidFill>
                          <a:srgbClr val="32323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dirty="0">
                    <a:solidFill>
                      <a:srgbClr val="323232"/>
                    </a:solidFill>
                  </a:rPr>
                  <a:t>.</a:t>
                </a:r>
              </a:p>
              <a:p>
                <a:pPr algn="just">
                  <a:lnSpc>
                    <a:spcPct val="100000"/>
                  </a:lnSpc>
                </a:pPr>
                <a:endParaRPr lang="en-US" sz="500" b="1" dirty="0">
                  <a:solidFill>
                    <a:srgbClr val="323232"/>
                  </a:solidFill>
                </a:endParaRPr>
              </a:p>
              <a:p>
                <a:pPr marL="0" indent="0" algn="just">
                  <a:lnSpc>
                    <a:spcPct val="100000"/>
                  </a:lnSpc>
                  <a:buNone/>
                </a:pPr>
                <a:r>
                  <a:rPr lang="en-US" dirty="0">
                    <a:solidFill>
                      <a:srgbClr val="323232"/>
                    </a:solidFill>
                  </a:rPr>
                  <a:t>Thus, to identify candidate optimizers, we must be able to solve general systems of the form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dirty="0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dirty="0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0" i="1" dirty="0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b="1" i="1" dirty="0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dirty="0">
                    <a:solidFill>
                      <a:srgbClr val="323232"/>
                    </a:solidFill>
                  </a:rPr>
                  <a:t>.</a:t>
                </a:r>
              </a:p>
              <a:p>
                <a:pPr algn="just">
                  <a:lnSpc>
                    <a:spcPct val="100000"/>
                  </a:lnSpc>
                </a:pPr>
                <a:endParaRPr lang="en-US" sz="500" b="1" dirty="0">
                  <a:solidFill>
                    <a:srgbClr val="323232"/>
                  </a:solidFill>
                </a:endParaRPr>
              </a:p>
              <a:p>
                <a:pPr marL="0" indent="0" algn="just">
                  <a:lnSpc>
                    <a:spcPct val="100000"/>
                  </a:lnSpc>
                  <a:buNone/>
                </a:pPr>
                <a:r>
                  <a:rPr lang="en-US" b="1" dirty="0">
                    <a:solidFill>
                      <a:srgbClr val="323232"/>
                    </a:solidFill>
                  </a:rPr>
                  <a:t>Newton’s Method </a:t>
                </a:r>
                <a:r>
                  <a:rPr lang="en-US" dirty="0">
                    <a:solidFill>
                      <a:srgbClr val="323232"/>
                    </a:solidFill>
                  </a:rPr>
                  <a:t>is a powerful method for finding roots of functions. </a:t>
                </a:r>
                <a:endParaRPr lang="en-CA" dirty="0">
                  <a:solidFill>
                    <a:srgbClr val="323232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29" r="-8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17173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Newton’s Method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 algn="just">
                  <a:lnSpc>
                    <a:spcPct val="100000"/>
                  </a:lnSpc>
                  <a:buNone/>
                </a:pPr>
                <a:r>
                  <a:rPr lang="en-US" dirty="0">
                    <a:solidFill>
                      <a:srgbClr val="323232"/>
                    </a:solidFill>
                  </a:rPr>
                  <a:t>For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>
                    <a:solidFill>
                      <a:srgbClr val="323232"/>
                    </a:solidFill>
                  </a:rPr>
                  <a:t>, the algorithm is shown below (it is quite similar in the general case). </a:t>
                </a:r>
              </a:p>
              <a:p>
                <a:pPr algn="just">
                  <a:lnSpc>
                    <a:spcPct val="100000"/>
                  </a:lnSpc>
                </a:pPr>
                <a:endParaRPr lang="en-US" sz="500" dirty="0">
                  <a:solidFill>
                    <a:srgbClr val="323232"/>
                  </a:solidFill>
                </a:endParaRPr>
              </a:p>
              <a:p>
                <a:pPr marL="0" indent="0" algn="just">
                  <a:lnSpc>
                    <a:spcPct val="100000"/>
                  </a:lnSpc>
                  <a:buNone/>
                </a:pPr>
                <a:r>
                  <a:rPr lang="en-US" dirty="0">
                    <a:solidFill>
                      <a:srgbClr val="323232"/>
                    </a:solidFill>
                  </a:rPr>
                  <a:t>Let </a:t>
                </a:r>
                <a14:m>
                  <m:oMath xmlns:m="http://schemas.openxmlformats.org/officeDocument/2006/math">
                    <m:r>
                      <a:rPr lang="en-US" smtClean="0">
                        <a:solidFill>
                          <a:srgbClr val="323232"/>
                        </a:solidFill>
                        <a:latin typeface="Cambria Math" charset="0"/>
                      </a:rPr>
                      <m:t>𝑥</m:t>
                    </m:r>
                    <m:r>
                      <a:rPr lang="en-US" smtClean="0">
                        <a:solidFill>
                          <a:srgbClr val="323232"/>
                        </a:solidFill>
                        <a:latin typeface="Cambria Math" charset="0"/>
                      </a:rPr>
                      <m:t> = </m:t>
                    </m:r>
                    <m:r>
                      <a:rPr lang="en-US" smtClean="0">
                        <a:solidFill>
                          <a:srgbClr val="323232"/>
                        </a:solidFill>
                        <a:latin typeface="Cambria Math" charset="0"/>
                      </a:rPr>
                      <m:t>𝑐</m:t>
                    </m:r>
                  </m:oMath>
                </a14:m>
                <a:r>
                  <a:rPr lang="en-US" dirty="0">
                    <a:solidFill>
                      <a:srgbClr val="323232"/>
                    </a:solidFill>
                  </a:rPr>
                  <a:t> be an (unknown) zero of a differentiable function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>
                    <a:solidFill>
                      <a:srgbClr val="323232"/>
                    </a:solidFill>
                  </a:rPr>
                  <a:t> in an open interval containing </a:t>
                </a:r>
                <a14:m>
                  <m:oMath xmlns:m="http://schemas.openxmlformats.org/officeDocument/2006/math">
                    <m:r>
                      <a:rPr lang="en-US" smtClean="0">
                        <a:solidFill>
                          <a:srgbClr val="323232"/>
                        </a:solidFill>
                        <a:latin typeface="Cambria Math" charset="0"/>
                      </a:rPr>
                      <m:t>𝑐</m:t>
                    </m:r>
                  </m:oMath>
                </a14:m>
                <a:r>
                  <a:rPr lang="en-US" dirty="0">
                    <a:solidFill>
                      <a:srgbClr val="323232"/>
                    </a:solidFill>
                  </a:rPr>
                  <a:t>. </a:t>
                </a:r>
                <a:endParaRPr lang="en-CA" dirty="0">
                  <a:solidFill>
                    <a:srgbClr val="323232"/>
                  </a:solidFill>
                </a:endParaRPr>
              </a:p>
              <a:p>
                <a:pPr marL="781200" lvl="1" indent="-457200" algn="just">
                  <a:buFont typeface="+mj-lt"/>
                  <a:buAutoNum type="arabicPeriod"/>
                </a:pPr>
                <a:r>
                  <a:rPr lang="en-US" dirty="0">
                    <a:solidFill>
                      <a:srgbClr val="323232"/>
                    </a:solidFill>
                  </a:rPr>
                  <a:t>make an initial approximation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>
                            <a:solidFill>
                              <a:srgbClr val="323232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CA">
                            <a:solidFill>
                              <a:srgbClr val="323232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CA" b="0" i="1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rgbClr val="323232"/>
                    </a:solidFill>
                  </a:rPr>
                  <a:t>“close” to </a:t>
                </a:r>
                <a14:m>
                  <m:oMath xmlns:m="http://schemas.openxmlformats.org/officeDocument/2006/math">
                    <m:r>
                      <a:rPr lang="en-US" smtClean="0">
                        <a:solidFill>
                          <a:srgbClr val="323232"/>
                        </a:solidFill>
                        <a:latin typeface="Cambria Math" charset="0"/>
                      </a:rPr>
                      <m:t>𝑐</m:t>
                    </m:r>
                  </m:oMath>
                </a14:m>
                <a:r>
                  <a:rPr lang="en-US" dirty="0">
                    <a:solidFill>
                      <a:srgbClr val="323232"/>
                    </a:solidFill>
                  </a:rPr>
                  <a:t> </a:t>
                </a:r>
              </a:p>
              <a:p>
                <a:pPr marL="781200" lvl="1" indent="-457200" algn="just">
                  <a:buFont typeface="+mj-lt"/>
                  <a:buAutoNum type="arabicPeriod"/>
                </a:pPr>
                <a:r>
                  <a:rPr lang="en-US" dirty="0">
                    <a:solidFill>
                      <a:srgbClr val="323232"/>
                    </a:solidFill>
                  </a:rPr>
                  <a:t>determine a new approximation using the formula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i="1" smtClean="0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mtClean="0">
                            <a:solidFill>
                              <a:srgbClr val="323232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CA" b="0" i="0" smtClean="0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CA" smtClean="0">
                        <a:solidFill>
                          <a:srgbClr val="323232"/>
                        </a:solidFill>
                        <a:latin typeface="Cambria Math" charset="0"/>
                      </a:rPr>
                      <m:t>= </m:t>
                    </m:r>
                    <m:sSub>
                      <m:sSubPr>
                        <m:ctrlPr>
                          <a:rPr lang="en-CA" i="1" smtClean="0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mtClean="0">
                            <a:solidFill>
                              <a:srgbClr val="323232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CA" b="0" i="0" smtClean="0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CA" smtClean="0">
                        <a:solidFill>
                          <a:srgbClr val="323232"/>
                        </a:solidFill>
                        <a:latin typeface="Cambria Math" charset="0"/>
                      </a:rPr>
                      <m:t>−</m:t>
                    </m:r>
                    <m:box>
                      <m:boxPr>
                        <m:ctrlPr>
                          <a:rPr lang="en-CA" i="1" smtClean="0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</m:ctrlPr>
                      </m:boxPr>
                      <m:e>
                        <m:argPr>
                          <m:argSz m:val="-1"/>
                        </m:argPr>
                        <m:f>
                          <m:fPr>
                            <m:ctrlPr>
                              <a:rPr lang="en-CA" i="1" smtClean="0">
                                <a:solidFill>
                                  <a:srgbClr val="32323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mtClean="0">
                                <a:solidFill>
                                  <a:srgbClr val="323232"/>
                                </a:solidFill>
                                <a:latin typeface="Cambria Math" charset="0"/>
                              </a:rPr>
                              <m:t>𝑓</m:t>
                            </m:r>
                            <m:r>
                              <a:rPr lang="en-CA" smtClean="0">
                                <a:solidFill>
                                  <a:srgbClr val="323232"/>
                                </a:solidFill>
                                <a:latin typeface="Cambria Math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CA" i="1">
                                    <a:solidFill>
                                      <a:srgbClr val="32323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>
                                    <a:solidFill>
                                      <a:srgbClr val="323232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CA" b="0" i="0" smtClean="0">
                                    <a:solidFill>
                                      <a:srgbClr val="323232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CA" smtClean="0">
                                <a:solidFill>
                                  <a:srgbClr val="323232"/>
                                </a:solidFill>
                                <a:latin typeface="Cambria Math" charset="0"/>
                              </a:rPr>
                              <m:t>)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CA" i="1" smtClean="0">
                                    <a:solidFill>
                                      <a:srgbClr val="32323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smtClean="0">
                                    <a:solidFill>
                                      <a:srgbClr val="323232"/>
                                    </a:solidFill>
                                    <a:latin typeface="Cambria Math" charset="0"/>
                                  </a:rPr>
                                  <m:t>𝑓</m:t>
                                </m:r>
                              </m:e>
                              <m:sup>
                                <m:r>
                                  <a:rPr lang="en-CA" smtClean="0">
                                    <a:solidFill>
                                      <a:srgbClr val="323232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CA" smtClean="0">
                                <a:solidFill>
                                  <a:srgbClr val="323232"/>
                                </a:solidFill>
                                <a:latin typeface="Cambria Math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CA" i="1">
                                    <a:solidFill>
                                      <a:srgbClr val="32323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>
                                    <a:solidFill>
                                      <a:srgbClr val="323232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CA" b="0" i="0" smtClean="0">
                                    <a:solidFill>
                                      <a:srgbClr val="323232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CA" smtClean="0">
                                <a:solidFill>
                                  <a:srgbClr val="323232"/>
                                </a:solidFill>
                                <a:latin typeface="Cambria Math" charset="0"/>
                              </a:rPr>
                              <m:t>)</m:t>
                            </m:r>
                          </m:den>
                        </m:f>
                        <m:r>
                          <a:rPr lang="en-US" b="0" i="1" smtClean="0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</m:e>
                    </m:box>
                  </m:oMath>
                </a14:m>
                <a:endParaRPr lang="en-CA" dirty="0">
                  <a:solidFill>
                    <a:srgbClr val="323232"/>
                  </a:solidFill>
                </a:endParaRPr>
              </a:p>
              <a:p>
                <a:pPr marL="781200" lvl="1" indent="-457200" algn="just">
                  <a:buFont typeface="+mj-lt"/>
                  <a:buAutoNum type="arabicPeriod"/>
                </a:pPr>
                <a:r>
                  <a:rPr lang="en-US" dirty="0">
                    <a:solidFill>
                      <a:srgbClr val="323232"/>
                    </a:solidFill>
                  </a:rPr>
                  <a:t>If </a:t>
                </a:r>
                <a14:m>
                  <m:oMath xmlns:m="http://schemas.openxmlformats.org/officeDocument/2006/math">
                    <m:r>
                      <a:rPr lang="en-US" smtClean="0">
                        <a:solidFill>
                          <a:srgbClr val="323232"/>
                        </a:solidFill>
                        <a:latin typeface="Cambria Math" charset="0"/>
                      </a:rPr>
                      <m:t>|</m:t>
                    </m:r>
                    <m:sSub>
                      <m:sSubPr>
                        <m:ctrlPr>
                          <a:rPr lang="en-CA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>
                            <a:solidFill>
                              <a:srgbClr val="323232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CA" b="0" i="0" smtClean="0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>
                        <a:solidFill>
                          <a:srgbClr val="323232"/>
                        </a:solidFill>
                        <a:latin typeface="Cambria Math" charset="0"/>
                      </a:rPr>
                      <m:t>−</m:t>
                    </m:r>
                    <m:sSub>
                      <m:sSubPr>
                        <m:ctrlPr>
                          <a:rPr lang="en-CA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>
                            <a:solidFill>
                              <a:srgbClr val="323232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CA">
                            <a:solidFill>
                              <a:srgbClr val="323232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>
                        <a:solidFill>
                          <a:srgbClr val="323232"/>
                        </a:solidFill>
                        <a:latin typeface="Cambria Math" charset="0"/>
                      </a:rPr>
                      <m:t>| </m:t>
                    </m:r>
                  </m:oMath>
                </a14:m>
                <a:r>
                  <a:rPr lang="en-US" dirty="0">
                    <a:solidFill>
                      <a:srgbClr val="323232"/>
                    </a:solidFill>
                  </a:rPr>
                  <a:t>is less than the desired accuracy (which needs to be specified),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>
                            <a:solidFill>
                              <a:srgbClr val="323232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CA" b="0" i="0" smtClean="0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323232"/>
                    </a:solidFill>
                  </a:rPr>
                  <a:t> serves as the final approximation. Otherwise, return to step 2. and calculate a new approximation</a:t>
                </a:r>
                <a:r>
                  <a:rPr lang="en-US" dirty="0"/>
                  <a:t>.</a:t>
                </a:r>
                <a:endParaRPr lang="en-CA" dirty="0">
                  <a:solidFill>
                    <a:srgbClr val="323232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29" r="-8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97592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EXERCISES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 algn="just">
                  <a:lnSpc>
                    <a:spcPct val="100000"/>
                  </a:lnSpc>
                  <a:buNone/>
                </a:pPr>
                <a:r>
                  <a:rPr lang="en-US" dirty="0">
                    <a:solidFill>
                      <a:srgbClr val="323232"/>
                    </a:solidFill>
                    <a:latin typeface="Helvetica" pitchFamily="2" charset="0"/>
                  </a:rPr>
                  <a:t>Use the golden section method and Newton’s method to find a root of 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smtClean="0">
                        <a:solidFill>
                          <a:srgbClr val="323232"/>
                        </a:solidFill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i="1" smtClean="0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mtClean="0">
                            <a:solidFill>
                              <a:srgbClr val="323232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smtClean="0">
                        <a:solidFill>
                          <a:srgbClr val="323232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>
                            <a:solidFill>
                              <a:srgbClr val="323232"/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>
                            <a:solidFill>
                              <a:srgbClr val="323232"/>
                            </a:solidFill>
                            <a:latin typeface="Cambria Math" charset="0"/>
                          </a:rPr>
                          <m:t>−</m:t>
                        </m:r>
                        <m:r>
                          <a:rPr lang="en-CA">
                            <a:solidFill>
                              <a:srgbClr val="323232"/>
                            </a:solidFill>
                            <a:latin typeface="Cambria Math" charset="0"/>
                          </a:rPr>
                          <m:t>𝑥</m:t>
                        </m:r>
                      </m:sup>
                    </m:sSup>
                    <m:func>
                      <m:funcPr>
                        <m:ctrlPr>
                          <a:rPr lang="en-US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323232"/>
                            </a:solidFill>
                            <a:latin typeface="Cambria Math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solidFill>
                                  <a:srgbClr val="32323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>
                                <a:solidFill>
                                  <a:srgbClr val="323232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>
                    <a:solidFill>
                      <a:srgbClr val="323232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>
                                <a:latin typeface="Cambria Math" charset="0"/>
                              </a:rPr>
                              <m:t>𝑥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.</m:t>
                        </m:r>
                      </m:e>
                    </m:func>
                  </m:oMath>
                </a14:m>
                <a:endParaRPr lang="en-US" dirty="0">
                  <a:solidFill>
                    <a:srgbClr val="323232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3774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1DF7C-219E-C040-8261-BB2BD405B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35C48B-72E0-D747-A26E-46BF4F98C7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STATISTICAL AND MATHEMATICAL FOUNDATIONS</a:t>
            </a:r>
          </a:p>
        </p:txBody>
      </p:sp>
    </p:spTree>
    <p:extLst>
      <p:ext uri="{BB962C8B-B14F-4D97-AF65-F5344CB8AC3E}">
        <p14:creationId xmlns:p14="http://schemas.microsoft.com/office/powerpoint/2010/main" val="1435985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References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000" dirty="0">
                <a:latin typeface="Dagny OT" panose="020B0504020201020104" pitchFamily="34" charset="0"/>
              </a:rPr>
              <a:t>Wu, J., </a:t>
            </a:r>
            <a:r>
              <a:rPr lang="en-US" sz="2000" dirty="0" err="1">
                <a:latin typeface="Dagny OT" panose="020B0504020201020104" pitchFamily="34" charset="0"/>
              </a:rPr>
              <a:t>Coggeshall</a:t>
            </a:r>
            <a:r>
              <a:rPr lang="en-US" sz="2000" dirty="0">
                <a:latin typeface="Dagny OT" panose="020B0504020201020104" pitchFamily="34" charset="0"/>
              </a:rPr>
              <a:t>, S. [2012],</a:t>
            </a:r>
            <a:r>
              <a:rPr lang="en-US" sz="2000" b="1" i="1" dirty="0">
                <a:latin typeface="Dagny OT" panose="020B0504020201020104" pitchFamily="34" charset="0"/>
              </a:rPr>
              <a:t> </a:t>
            </a:r>
            <a:r>
              <a:rPr lang="en-US" sz="2000" i="1" dirty="0">
                <a:latin typeface="Dagny OT" panose="020B0504020201020104" pitchFamily="34" charset="0"/>
              </a:rPr>
              <a:t>Foundations of Predictive Analytics,</a:t>
            </a:r>
            <a:r>
              <a:rPr lang="en-US" sz="2000" dirty="0">
                <a:latin typeface="Dagny OT" panose="020B0504020201020104" pitchFamily="34" charset="0"/>
              </a:rPr>
              <a:t> CRC Press. </a:t>
            </a:r>
          </a:p>
          <a:p>
            <a:pPr marL="0" indent="0">
              <a:buNone/>
            </a:pPr>
            <a:r>
              <a:rPr lang="en-US" sz="2000" dirty="0">
                <a:latin typeface="Dagny OT" panose="020B0504020201020104" pitchFamily="34" charset="0"/>
              </a:rPr>
              <a:t>Bruce, P., Bruce, A. [2017],  </a:t>
            </a:r>
            <a:r>
              <a:rPr lang="en-US" sz="2000" i="1" dirty="0">
                <a:latin typeface="Dagny OT" panose="020B0504020201020104" pitchFamily="34" charset="0"/>
              </a:rPr>
              <a:t>Practical Statistics for Data Scientists, 50 Essential Concepts</a:t>
            </a:r>
            <a:r>
              <a:rPr lang="en-US" sz="2000" dirty="0">
                <a:latin typeface="Dagny OT" panose="020B0504020201020104" pitchFamily="34" charset="0"/>
              </a:rPr>
              <a:t>, O’Reilly.</a:t>
            </a:r>
          </a:p>
          <a:p>
            <a:pPr marL="0" indent="0">
              <a:buNone/>
            </a:pPr>
            <a:r>
              <a:rPr lang="en-CA" sz="2000" dirty="0">
                <a:latin typeface="Dagny OT" panose="020B0504020201020104" pitchFamily="34" charset="0"/>
              </a:rPr>
              <a:t>J</a:t>
            </a:r>
            <a:r>
              <a:rPr lang="en-US" sz="2000" dirty="0" err="1">
                <a:latin typeface="Dagny OT" panose="020B0504020201020104" pitchFamily="34" charset="0"/>
              </a:rPr>
              <a:t>aynes</a:t>
            </a:r>
            <a:r>
              <a:rPr lang="en-US" sz="2000" dirty="0">
                <a:latin typeface="Dagny OT" panose="020B0504020201020104" pitchFamily="34" charset="0"/>
              </a:rPr>
              <a:t>, E.T. [2003], </a:t>
            </a:r>
            <a:r>
              <a:rPr lang="en-US" sz="2000" i="1" dirty="0">
                <a:latin typeface="Dagny OT" panose="020B0504020201020104" pitchFamily="34" charset="0"/>
              </a:rPr>
              <a:t>Probability Theory: the Logic of Science</a:t>
            </a:r>
            <a:r>
              <a:rPr lang="en-US" sz="2000" dirty="0">
                <a:latin typeface="Dagny OT" panose="020B0504020201020104" pitchFamily="34" charset="0"/>
              </a:rPr>
              <a:t>, Cambridge</a:t>
            </a:r>
          </a:p>
          <a:p>
            <a:pPr marL="0" indent="0">
              <a:buNone/>
            </a:pPr>
            <a:r>
              <a:rPr lang="en-CA" sz="2000" dirty="0">
                <a:latin typeface="Dagny OT" panose="020B0504020201020104" pitchFamily="34" charset="0"/>
                <a:hlinkClick r:id="rId3"/>
              </a:rPr>
              <a:t>https://ece.uwaterloo.ca/~dwharder/NumericalAnalysis/11Optimization/newton/</a:t>
            </a:r>
            <a:endParaRPr lang="en-CA" sz="2000" dirty="0">
              <a:latin typeface="Dagny OT" panose="020B0504020201020104" pitchFamily="34" charset="0"/>
            </a:endParaRPr>
          </a:p>
          <a:p>
            <a:pPr marL="0" indent="0">
              <a:buNone/>
            </a:pPr>
            <a:r>
              <a:rPr lang="en-CA" sz="2000" dirty="0">
                <a:latin typeface="Dagny OT" panose="020B0504020201020104" pitchFamily="34" charset="0"/>
                <a:hlinkClick r:id="rId4"/>
              </a:rPr>
              <a:t>https://www.math.ucdavis.edu/~thomases/W11_16C1_lec_3_11_11.pdf</a:t>
            </a:r>
            <a:endParaRPr lang="en-CA" sz="2000" dirty="0">
              <a:latin typeface="Dagny OT" panose="020B0504020201020104" pitchFamily="34" charset="0"/>
            </a:endParaRPr>
          </a:p>
          <a:p>
            <a:pPr marL="0" indent="0">
              <a:buNone/>
            </a:pPr>
            <a:r>
              <a:rPr lang="en-CA" sz="2000" dirty="0">
                <a:latin typeface="Dagny OT" panose="020B0504020201020104" pitchFamily="34" charset="0"/>
                <a:hlinkClick r:id="rId5"/>
              </a:rPr>
              <a:t>https://web.as.uky.edu/statistics/users/pbreheny/760/S13/notes/1-24.pdf</a:t>
            </a:r>
            <a:endParaRPr lang="en-CA" sz="2000" dirty="0">
              <a:latin typeface="Dagny OT" panose="020B0504020201020104" pitchFamily="34" charset="0"/>
            </a:endParaRPr>
          </a:p>
          <a:p>
            <a:pPr marL="0" indent="0">
              <a:buNone/>
            </a:pPr>
            <a:r>
              <a:rPr lang="en-CA" sz="2000" dirty="0">
                <a:latin typeface="Dagny OT" panose="020B0504020201020104" pitchFamily="34" charset="0"/>
                <a:hlinkClick r:id="rId6"/>
              </a:rPr>
              <a:t>https://socialsciences.mcmaster.ca/jfox/Courses/SPIDA/GLMs-notes.pdf</a:t>
            </a:r>
            <a:endParaRPr lang="en-CA" sz="2000" dirty="0">
              <a:latin typeface="Dagny OT" panose="020B0504020201020104" pitchFamily="34" charset="0"/>
            </a:endParaRPr>
          </a:p>
          <a:p>
            <a:pPr marL="0" indent="0">
              <a:buNone/>
            </a:pPr>
            <a:r>
              <a:rPr lang="en-CA" sz="2000" dirty="0">
                <a:latin typeface="Dagny OT" panose="020B0504020201020104" pitchFamily="34" charset="0"/>
                <a:hlinkClick r:id="rId7"/>
              </a:rPr>
              <a:t>https://onlinecourses.science.psu.edu/stat504/node/216</a:t>
            </a:r>
            <a:endParaRPr lang="en-CA" sz="2000" dirty="0">
              <a:latin typeface="Dagny OT" panose="020B0504020201020104" pitchFamily="34" charset="0"/>
            </a:endParaRPr>
          </a:p>
          <a:p>
            <a:pPr marL="0" indent="0">
              <a:buNone/>
            </a:pPr>
            <a:r>
              <a:rPr lang="en-CA" sz="2000" dirty="0">
                <a:latin typeface="Dagny OT" panose="020B0504020201020104" pitchFamily="34" charset="0"/>
                <a:hlinkClick r:id="rId8"/>
              </a:rPr>
              <a:t>http://stattrek.com/regression/regression-example.aspx?Tutorial=AP</a:t>
            </a:r>
            <a:endParaRPr lang="en-CA" sz="2000" dirty="0">
              <a:latin typeface="Dagny OT" panose="020B0504020201020104" pitchFamily="34" charset="0"/>
            </a:endParaRPr>
          </a:p>
          <a:p>
            <a:pPr marL="0" indent="0">
              <a:buNone/>
            </a:pPr>
            <a:r>
              <a:rPr lang="en-CA" sz="2000" dirty="0">
                <a:latin typeface="Dagny OT" panose="020B0504020201020104" pitchFamily="34" charset="0"/>
                <a:hlinkClick r:id="rId9"/>
              </a:rPr>
              <a:t>http://www.stat.ucla.edu/~nchristo/introeconometrics/introecon_matrix_simple_regr.pdf</a:t>
            </a:r>
            <a:endParaRPr lang="en-CA" sz="2000" dirty="0"/>
          </a:p>
        </p:txBody>
      </p:sp>
    </p:spTree>
    <p:extLst>
      <p:ext uri="{BB962C8B-B14F-4D97-AF65-F5344CB8AC3E}">
        <p14:creationId xmlns:p14="http://schemas.microsoft.com/office/powerpoint/2010/main" val="1642799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References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610808" cy="414076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CA" sz="2000" dirty="0">
                <a:hlinkClick r:id="rId2"/>
              </a:rPr>
              <a:t>http://www.personal.soton.ac.uk/jav/soton/HELM/workbooks/workbook_30/30_3_lu_decomposition.pdf</a:t>
            </a:r>
            <a:endParaRPr lang="en-CA" sz="2000" dirty="0"/>
          </a:p>
          <a:p>
            <a:pPr marL="0" indent="0">
              <a:buNone/>
            </a:pPr>
            <a:r>
              <a:rPr lang="en-CA" sz="2000" dirty="0">
                <a:hlinkClick r:id="rId3"/>
              </a:rPr>
              <a:t>https://www.math.hmc.edu/calculus/tutorials/eigenstuff/</a:t>
            </a:r>
            <a:endParaRPr lang="en-CA" sz="2000" dirty="0"/>
          </a:p>
          <a:p>
            <a:pPr marL="0" indent="0">
              <a:buNone/>
            </a:pPr>
            <a:r>
              <a:rPr lang="en-CA" sz="2000" dirty="0">
                <a:hlinkClick r:id="rId4"/>
              </a:rPr>
              <a:t>https://people.duke.edu/~ccc14/sta-663/LinearAlgebraMatrixDecompWithSolutions.html</a:t>
            </a:r>
            <a:endParaRPr lang="en-CA" sz="2000" dirty="0"/>
          </a:p>
          <a:p>
            <a:pPr marL="0" indent="0">
              <a:buNone/>
            </a:pPr>
            <a:r>
              <a:rPr lang="en-CA" sz="2000" dirty="0">
                <a:hlinkClick r:id="rId5" invalidUrl="https://www.georgebrown.ca/uploadedFiles/TLC/_documents/Basic Matrix Operations.pdf"/>
              </a:rPr>
              <a:t>https://www.georgebrown.ca/uploadedFiles/TLC/_documents/Basic%20Matrix%20Operations.pdf</a:t>
            </a:r>
            <a:endParaRPr lang="en-CA" sz="2000" dirty="0"/>
          </a:p>
          <a:p>
            <a:pPr marL="0" indent="0">
              <a:buNone/>
            </a:pPr>
            <a:r>
              <a:rPr lang="en-CA" sz="2000" dirty="0">
                <a:hlinkClick r:id="rId6"/>
              </a:rPr>
              <a:t>https://bgsu.instructure.com/courses/901773/pages/p5-learning-using-bayes-rule?module_item_id=6367315</a:t>
            </a:r>
            <a:endParaRPr lang="en-CA" sz="2000" dirty="0"/>
          </a:p>
          <a:p>
            <a:pPr marL="0" indent="0">
              <a:buNone/>
            </a:pPr>
            <a:r>
              <a:rPr lang="en-CA" sz="2000" dirty="0">
                <a:hlinkClick r:id="rId7"/>
              </a:rPr>
              <a:t>http://www4.stat.ncsu.edu/~bmasmith/ST371S11/Conditional-Probability-and-Independence.pdf</a:t>
            </a:r>
            <a:endParaRPr lang="en-CA" sz="2000" dirty="0"/>
          </a:p>
          <a:p>
            <a:pPr marL="0" indent="0">
              <a:buNone/>
            </a:pPr>
            <a:r>
              <a:rPr lang="en-CA" sz="2000" dirty="0">
                <a:hlinkClick r:id="rId8"/>
              </a:rPr>
              <a:t>https://www2.isye.gatech.edu/~brani/isyebayes/bank/handout1.pdf</a:t>
            </a:r>
            <a:endParaRPr lang="en-CA" sz="2000" dirty="0"/>
          </a:p>
          <a:p>
            <a:pPr marL="0" indent="0">
              <a:buNone/>
            </a:pPr>
            <a:r>
              <a:rPr lang="en-CA" sz="2000" dirty="0"/>
              <a:t>Joint probability distribution on Wikipedia</a:t>
            </a:r>
          </a:p>
          <a:p>
            <a:pPr marL="0" indent="0">
              <a:buNone/>
            </a:pPr>
            <a:r>
              <a:rPr lang="en-CA" sz="2000" dirty="0"/>
              <a:t>Multivariate normal probability distribution on Wikipedia</a:t>
            </a:r>
          </a:p>
        </p:txBody>
      </p:sp>
    </p:spTree>
    <p:extLst>
      <p:ext uri="{BB962C8B-B14F-4D97-AF65-F5344CB8AC3E}">
        <p14:creationId xmlns:p14="http://schemas.microsoft.com/office/powerpoint/2010/main" val="1161285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Dividend">
  <a:themeElements>
    <a:clrScheme name="Custom 15">
      <a:dk1>
        <a:srgbClr val="39302A"/>
      </a:dk1>
      <a:lt1>
        <a:sysClr val="window" lastClr="FFFFFF"/>
      </a:lt1>
      <a:dk2>
        <a:srgbClr val="A79588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66F1C100-1D2B-4BEA-AD01-C4F230B3B96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TM03457464[[fn=Dividend]]</Template>
  <TotalTime>1652</TotalTime>
  <Words>6917</Words>
  <Application>Microsoft Macintosh PowerPoint</Application>
  <PresentationFormat>Widescreen</PresentationFormat>
  <Paragraphs>734</Paragraphs>
  <Slides>98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98</vt:i4>
      </vt:variant>
    </vt:vector>
  </HeadingPairs>
  <TitlesOfParts>
    <vt:vector size="110" baseType="lpstr">
      <vt:lpstr>Arial</vt:lpstr>
      <vt:lpstr>Calibri</vt:lpstr>
      <vt:lpstr>Cambria</vt:lpstr>
      <vt:lpstr>Cambria Math</vt:lpstr>
      <vt:lpstr>Courier New</vt:lpstr>
      <vt:lpstr>Dagny OT</vt:lpstr>
      <vt:lpstr>Gill Sans MT</vt:lpstr>
      <vt:lpstr>Helvetica</vt:lpstr>
      <vt:lpstr>Helvetica Light</vt:lpstr>
      <vt:lpstr>Wingdings</vt:lpstr>
      <vt:lpstr>Wingdings 2</vt:lpstr>
      <vt:lpstr>Dividend</vt:lpstr>
      <vt:lpstr>STATISTICAL AND MATHEMATICAL FOUNDATIONS</vt:lpstr>
      <vt:lpstr>MODULE LEARNING OBJECTIVES</vt:lpstr>
      <vt:lpstr>OUTLINE</vt:lpstr>
      <vt:lpstr>MODELING</vt:lpstr>
      <vt:lpstr>LEARNING OBJECTIVES</vt:lpstr>
      <vt:lpstr>PowerPoint Presentation</vt:lpstr>
      <vt:lpstr>Models in General</vt:lpstr>
      <vt:lpstr>Modeling HEURISTICS</vt:lpstr>
      <vt:lpstr>Modeling HEURISTICS</vt:lpstr>
      <vt:lpstr>Modeling HEURISTICS</vt:lpstr>
      <vt:lpstr>Modeling Pitfalls</vt:lpstr>
      <vt:lpstr>Modeling Pitfalls</vt:lpstr>
      <vt:lpstr>Modeling Pitfalls</vt:lpstr>
      <vt:lpstr>DISTRIBUTIONS</vt:lpstr>
      <vt:lpstr>LEARNING OBJECTIVES</vt:lpstr>
      <vt:lpstr>Data and Distributions</vt:lpstr>
      <vt:lpstr>Data and Distributions</vt:lpstr>
      <vt:lpstr>Fundamental Distributions</vt:lpstr>
      <vt:lpstr>Expectation and Moments</vt:lpstr>
      <vt:lpstr>PowerPoint Presentation</vt:lpstr>
      <vt:lpstr>Joint Distributions</vt:lpstr>
      <vt:lpstr>Joint Distributions</vt:lpstr>
      <vt:lpstr>EXERCISES</vt:lpstr>
      <vt:lpstr>CENTRAL LIMIT THEOREM</vt:lpstr>
      <vt:lpstr>LEARNING OBJECTIVES</vt:lpstr>
      <vt:lpstr>Normal Distribution </vt:lpstr>
      <vt:lpstr>Normal Distribution </vt:lpstr>
      <vt:lpstr>Central Limit Theorem</vt:lpstr>
      <vt:lpstr>How Large is Large?</vt:lpstr>
      <vt:lpstr>CENTRAL LIMIT THEOREM IN ACTION</vt:lpstr>
      <vt:lpstr>EXERCISES</vt:lpstr>
      <vt:lpstr>ESTIMATION</vt:lpstr>
      <vt:lpstr>LEARNING OBJECTIVES</vt:lpstr>
      <vt:lpstr>Estimation</vt:lpstr>
      <vt:lpstr>Estimation</vt:lpstr>
      <vt:lpstr>BASIC MATHEMATICAL CONCEPTS</vt:lpstr>
      <vt:lpstr>BASIC MATHEMATICAL CONCEPTS</vt:lpstr>
      <vt:lpstr>BASIC MATHEMATICAL CONCEPTS</vt:lpstr>
      <vt:lpstr>EXERCISE</vt:lpstr>
      <vt:lpstr>BAYES’ THEOREM</vt:lpstr>
      <vt:lpstr>LEARNING OBJECTIVES</vt:lpstr>
      <vt:lpstr>Conditional Probabilities </vt:lpstr>
      <vt:lpstr>Conditional Probabilities</vt:lpstr>
      <vt:lpstr>Conditional Probabilities</vt:lpstr>
      <vt:lpstr>Rules of Probability</vt:lpstr>
      <vt:lpstr>Bayes’ Theorem</vt:lpstr>
      <vt:lpstr>Bayes’ Theorem</vt:lpstr>
      <vt:lpstr>Bayes’ Theorem</vt:lpstr>
      <vt:lpstr>Bayes’ Theorem</vt:lpstr>
      <vt:lpstr>Bayes’ Theorem</vt:lpstr>
      <vt:lpstr>Bayes’ Theorem</vt:lpstr>
      <vt:lpstr>EXERCISE</vt:lpstr>
      <vt:lpstr>MATRIX ALGEBRA</vt:lpstr>
      <vt:lpstr>LEARNING OBJECTIVES</vt:lpstr>
      <vt:lpstr>Linear Algebra </vt:lpstr>
      <vt:lpstr>Matrix Operations</vt:lpstr>
      <vt:lpstr>Matrix Operations</vt:lpstr>
      <vt:lpstr>Matrix Operations</vt:lpstr>
      <vt:lpstr>Matrix Operations</vt:lpstr>
      <vt:lpstr>Matrix Operations</vt:lpstr>
      <vt:lpstr>Matrix Operations</vt:lpstr>
      <vt:lpstr>Matrix Operations</vt:lpstr>
      <vt:lpstr>Matrix Operations</vt:lpstr>
      <vt:lpstr>Matrix Operations</vt:lpstr>
      <vt:lpstr>Matrix Operations</vt:lpstr>
      <vt:lpstr>EXERCISES</vt:lpstr>
      <vt:lpstr>EIGENVALUES AND EIGENVECTORS</vt:lpstr>
      <vt:lpstr>LEARNING OBJECTIVES</vt:lpstr>
      <vt:lpstr>Eigenvectors and Eigenvalues</vt:lpstr>
      <vt:lpstr>EXAMPLE</vt:lpstr>
      <vt:lpstr>EXAMPLE</vt:lpstr>
      <vt:lpstr>Eigen-decomposition</vt:lpstr>
      <vt:lpstr>EXAMPLE</vt:lpstr>
      <vt:lpstr>EXERCISES</vt:lpstr>
      <vt:lpstr>REGRESSION</vt:lpstr>
      <vt:lpstr>LEARNING OBJECTIVES</vt:lpstr>
      <vt:lpstr>Regression Modeling</vt:lpstr>
      <vt:lpstr>Regression Modeling</vt:lpstr>
      <vt:lpstr>Linear Regression</vt:lpstr>
      <vt:lpstr>Linear Regression</vt:lpstr>
      <vt:lpstr>Generalized Linear Regression</vt:lpstr>
      <vt:lpstr>Generalized Linear Regression</vt:lpstr>
      <vt:lpstr>EXAMPLE</vt:lpstr>
      <vt:lpstr>Advantages of GLM</vt:lpstr>
      <vt:lpstr>EXERCISE</vt:lpstr>
      <vt:lpstr>OPTIMIZATION</vt:lpstr>
      <vt:lpstr>LEARNING OBJECTIVES</vt:lpstr>
      <vt:lpstr>Optimization</vt:lpstr>
      <vt:lpstr>Optimization</vt:lpstr>
      <vt:lpstr>Type of Minima</vt:lpstr>
      <vt:lpstr>Golden Section Method</vt:lpstr>
      <vt:lpstr>Golden Section Method</vt:lpstr>
      <vt:lpstr>Newton’s Method</vt:lpstr>
      <vt:lpstr>Newton’s Method</vt:lpstr>
      <vt:lpstr>EXERCISES</vt:lpstr>
      <vt:lpstr>REFERENCES</vt:lpstr>
      <vt:lpstr>References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 universals</dc:title>
  <dc:creator>pboily</dc:creator>
  <cp:lastModifiedBy>Patrick Boily</cp:lastModifiedBy>
  <cp:revision>116</cp:revision>
  <dcterms:created xsi:type="dcterms:W3CDTF">2018-12-12T19:39:04Z</dcterms:created>
  <dcterms:modified xsi:type="dcterms:W3CDTF">2020-07-30T18:13:06Z</dcterms:modified>
</cp:coreProperties>
</file>